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3"/>
  </p:notesMasterIdLst>
  <p:sldIdLst>
    <p:sldId id="256" r:id="rId2"/>
  </p:sldIdLst>
  <p:sldSz cx="7561263" cy="10693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DBF6"/>
    <a:srgbClr val="71E4FF"/>
    <a:srgbClr val="ABEFFF"/>
    <a:srgbClr val="C1E0FF"/>
    <a:srgbClr val="3BBFEF"/>
  </p:clrMru>
</p:presentationPr>
</file>

<file path=ppt/tableStyles.xml><?xml version="1.0" encoding="utf-8"?>
<a:tblStyleLst xmlns:a="http://schemas.openxmlformats.org/drawingml/2006/main" def="{9A35C0AB-8290-4017-AF82-7045366799C1}">
  <a:tblStyle styleId="{9A35C0AB-8290-4017-AF82-7045366799C1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E8ECF4"/>
          </a:solidFill>
        </a:fill>
      </a:tcStyle>
    </a:wholeTbl>
    <a:band1H>
      <a:tcStyle>
        <a:tcBdr/>
        <a:fill>
          <a:solidFill>
            <a:srgbClr val="CFD7E7"/>
          </a:solidFill>
        </a:fill>
      </a:tcStyle>
    </a:band1H>
    <a:band1V>
      <a:tcStyle>
        <a:tcBdr/>
        <a:fill>
          <a:solidFill>
            <a:srgbClr val="CFD7E7"/>
          </a:solidFill>
        </a:fill>
      </a:tcStyle>
    </a:band1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716" y="-72"/>
      </p:cViewPr>
      <p:guideLst>
        <p:guide orient="horz" pos="3368"/>
        <p:guide pos="23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21427" marR="0" lvl="1" indent="-726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42855" marR="0" lvl="2" indent="-1455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564282" marR="0" lvl="3" indent="-2182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85708" marR="0" lvl="4" indent="-2908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607137" marR="0" lvl="5" indent="-3636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128564" marR="0" lvl="6" indent="-4364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49991" marR="0" lvl="7" indent="-5091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71419" marR="0" lvl="8" indent="-5819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21427" marR="0" lvl="1" indent="-726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42855" marR="0" lvl="2" indent="-1455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564282" marR="0" lvl="3" indent="-2182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85708" marR="0" lvl="4" indent="-2908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607137" marR="0" lvl="5" indent="-3636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128564" marR="0" lvl="6" indent="-4364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49991" marR="0" lvl="7" indent="-5091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71419" marR="0" lvl="8" indent="-5819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21427" marR="0" lvl="1" indent="-726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42855" marR="0" lvl="2" indent="-1455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564282" marR="0" lvl="3" indent="-2182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85708" marR="0" lvl="4" indent="-2908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607137" marR="0" lvl="5" indent="-3636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128564" marR="0" lvl="6" indent="-4364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49991" marR="0" lvl="7" indent="-5091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71419" marR="0" lvl="8" indent="-5819" algn="l" rtl="0">
              <a:spcBef>
                <a:spcPts val="0"/>
              </a:spcBef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1044326" y="0"/>
            <a:ext cx="6516936" cy="10262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FF00"/>
              </a:buClr>
              <a:buFont typeface="Arial"/>
              <a:buNone/>
              <a:defRPr sz="24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0" y="1026220"/>
            <a:ext cx="7561263" cy="3600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def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6" name="Shape 16"/>
          <p:cNvSpPr>
            <a:spLocks noGrp="1"/>
          </p:cNvSpPr>
          <p:nvPr>
            <p:ph type="pic" idx="2"/>
          </p:nvPr>
        </p:nvSpPr>
        <p:spPr>
          <a:xfrm>
            <a:off x="108147" y="9739188"/>
            <a:ext cx="648147" cy="575691"/>
          </a:xfrm>
          <a:prstGeom prst="rect">
            <a:avLst/>
          </a:prstGeom>
          <a:noFill/>
          <a:ln>
            <a:noFill/>
          </a:ln>
        </p:spPr>
      </p:sp>
      <p:sp>
        <p:nvSpPr>
          <p:cNvPr id="17" name="Shape 17"/>
          <p:cNvSpPr txBox="1">
            <a:spLocks noGrp="1"/>
          </p:cNvSpPr>
          <p:nvPr>
            <p:ph type="body" idx="3"/>
          </p:nvPr>
        </p:nvSpPr>
        <p:spPr>
          <a:xfrm>
            <a:off x="828303" y="9955211"/>
            <a:ext cx="2952328" cy="43204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def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4"/>
          </p:nvPr>
        </p:nvSpPr>
        <p:spPr>
          <a:xfrm>
            <a:off x="828303" y="9739188"/>
            <a:ext cx="2952328" cy="21602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900" b="1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def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Shape 19"/>
          <p:cNvSpPr>
            <a:spLocks noGrp="1"/>
          </p:cNvSpPr>
          <p:nvPr>
            <p:ph type="pic" idx="5"/>
          </p:nvPr>
        </p:nvSpPr>
        <p:spPr>
          <a:xfrm>
            <a:off x="3924646" y="9739188"/>
            <a:ext cx="648071" cy="576262"/>
          </a:xfrm>
          <a:prstGeom prst="rect">
            <a:avLst/>
          </a:prstGeom>
          <a:noFill/>
          <a:ln>
            <a:noFill/>
          </a:ln>
        </p:spPr>
      </p:sp>
      <p:sp>
        <p:nvSpPr>
          <p:cNvPr id="20" name="Shape 20"/>
          <p:cNvSpPr txBox="1">
            <a:spLocks noGrp="1"/>
          </p:cNvSpPr>
          <p:nvPr>
            <p:ph type="body" idx="6"/>
          </p:nvPr>
        </p:nvSpPr>
        <p:spPr>
          <a:xfrm>
            <a:off x="4644726" y="9955211"/>
            <a:ext cx="2808311" cy="43204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def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7"/>
          </p:nvPr>
        </p:nvSpPr>
        <p:spPr>
          <a:xfrm>
            <a:off x="4644726" y="9739189"/>
            <a:ext cx="2808311" cy="21602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900" b="1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def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026" name="Picture 2" descr="C:\Users\JoseRodrigo\Desktop\CAS_logo.jpg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073"/>
          <a:stretch>
            <a:fillRect/>
          </a:stretch>
        </p:blipFill>
        <p:spPr bwMode="auto">
          <a:xfrm>
            <a:off x="108223" y="90116"/>
            <a:ext cx="848094" cy="86409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/>
        </p:nvSpPr>
        <p:spPr>
          <a:xfrm>
            <a:off x="0" y="1026220"/>
            <a:ext cx="7559999" cy="359999"/>
          </a:xfrm>
          <a:prstGeom prst="rect">
            <a:avLst/>
          </a:prstGeom>
          <a:solidFill>
            <a:srgbClr val="8EDBF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bk object 16"/>
          <p:cNvSpPr/>
          <p:nvPr userDrawn="1"/>
        </p:nvSpPr>
        <p:spPr>
          <a:xfrm>
            <a:off x="0" y="-53900"/>
            <a:ext cx="7556500" cy="1080120"/>
          </a:xfrm>
          <a:custGeom>
            <a:avLst/>
            <a:gdLst/>
            <a:ahLst/>
            <a:cxnLst/>
            <a:rect l="l" t="t" r="r" b="b"/>
            <a:pathLst>
              <a:path w="7559992" h="7342441">
                <a:moveTo>
                  <a:pt x="0" y="7342441"/>
                </a:moveTo>
                <a:lnTo>
                  <a:pt x="7559992" y="7342441"/>
                </a:lnTo>
                <a:lnTo>
                  <a:pt x="7559992" y="0"/>
                </a:lnTo>
                <a:lnTo>
                  <a:pt x="0" y="0"/>
                </a:lnTo>
                <a:lnTo>
                  <a:pt x="0" y="7342441"/>
                </a:lnTo>
                <a:close/>
              </a:path>
            </a:pathLst>
          </a:custGeom>
          <a:solidFill>
            <a:srgbClr val="3BBFE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bk object 16"/>
          <p:cNvSpPr/>
          <p:nvPr userDrawn="1"/>
        </p:nvSpPr>
        <p:spPr>
          <a:xfrm>
            <a:off x="0" y="10422000"/>
            <a:ext cx="7560000" cy="270000"/>
          </a:xfrm>
          <a:custGeom>
            <a:avLst/>
            <a:gdLst/>
            <a:ahLst/>
            <a:cxnLst/>
            <a:rect l="l" t="t" r="r" b="b"/>
            <a:pathLst>
              <a:path w="7559992" h="7342441">
                <a:moveTo>
                  <a:pt x="0" y="7342441"/>
                </a:moveTo>
                <a:lnTo>
                  <a:pt x="7559992" y="7342441"/>
                </a:lnTo>
                <a:lnTo>
                  <a:pt x="7559992" y="0"/>
                </a:lnTo>
                <a:lnTo>
                  <a:pt x="0" y="0"/>
                </a:lnTo>
                <a:lnTo>
                  <a:pt x="0" y="7342441"/>
                </a:lnTo>
                <a:close/>
              </a:path>
            </a:pathLst>
          </a:custGeom>
          <a:solidFill>
            <a:srgbClr val="3BBFEF"/>
          </a:solidFill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6</a:t>
            </a:r>
            <a:r>
              <a:rPr kumimoji="0" lang="en-US" sz="12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th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IEEE CASS Rio Grande do </a:t>
            </a:r>
            <a:r>
              <a:rPr kumimoji="0" lang="en-US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Sul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Workshop – October 13-14, 2016 – Porto </a:t>
            </a:r>
            <a:r>
              <a:rPr kumimoji="0" lang="en-US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Alegre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, Brazil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252238" y="1962324"/>
            <a:ext cx="3528391" cy="2664295"/>
          </a:xfrm>
          <a:prstGeom prst="rect">
            <a:avLst/>
          </a:prstGeom>
          <a:solidFill>
            <a:srgbClr val="8EDBF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285750" lvl="0" indent="-285750">
              <a:buClr>
                <a:schemeClr val="dk1"/>
              </a:buClr>
              <a:buSzPct val="100000"/>
              <a:buFont typeface="Arial"/>
              <a:buChar char="-"/>
            </a:pPr>
            <a:r>
              <a:rPr lang="en-US" dirty="0" smtClean="0">
                <a:solidFill>
                  <a:schemeClr val="dk1"/>
                </a:solidFill>
              </a:rPr>
              <a:t>Posters should be prepared over an A4 page (21 x 29.7 cm) PDF and printed out in A0 (84.1 x 118.9 cm) format;</a:t>
            </a:r>
          </a:p>
          <a:p>
            <a:pPr lvl="0"/>
            <a:endParaRPr lang="en-US" dirty="0" smtClean="0">
              <a:solidFill>
                <a:schemeClr val="dk1"/>
              </a:solidFill>
            </a:endParaRPr>
          </a:p>
          <a:p>
            <a:pPr marL="285750" lvl="0" indent="-285750">
              <a:buClr>
                <a:schemeClr val="dk1"/>
              </a:buClr>
              <a:buSzPct val="100000"/>
              <a:buFont typeface="Arial"/>
              <a:buChar char="-"/>
            </a:pPr>
            <a:r>
              <a:rPr lang="en-US" dirty="0" smtClean="0">
                <a:solidFill>
                  <a:schemeClr val="dk1"/>
                </a:solidFill>
              </a:rPr>
              <a:t>Stick to the template in the following areas: main title, author list, affiliation and contact sections;</a:t>
            </a:r>
          </a:p>
          <a:p>
            <a:pPr marL="285750" lvl="0" indent="-285750">
              <a:buClr>
                <a:schemeClr val="dk1"/>
              </a:buClr>
            </a:pPr>
            <a:endParaRPr lang="en-US" dirty="0" smtClean="0">
              <a:solidFill>
                <a:schemeClr val="dk1"/>
              </a:solidFill>
            </a:endParaRPr>
          </a:p>
          <a:p>
            <a:pPr marL="285750" lvl="0" indent="-285750">
              <a:buClr>
                <a:schemeClr val="dk1"/>
              </a:buClr>
              <a:buSzPct val="100000"/>
              <a:buFont typeface="Arial"/>
              <a:buChar char="-"/>
            </a:pPr>
            <a:r>
              <a:rPr lang="en-US" dirty="0" smtClean="0">
                <a:solidFill>
                  <a:schemeClr val="dk1"/>
                </a:solidFill>
              </a:rPr>
              <a:t>The remaining can be freely modified to suit your needs.</a:t>
            </a:r>
            <a:endParaRPr lang="en-US" dirty="0">
              <a:solidFill>
                <a:schemeClr val="dk1"/>
              </a:solidFill>
            </a:endParaRPr>
          </a:p>
        </p:txBody>
      </p:sp>
      <p:pic>
        <p:nvPicPr>
          <p:cNvPr id="30" name="Shape 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78916" y="9637767"/>
            <a:ext cx="864095" cy="677484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Shape 31"/>
          <p:cNvSpPr txBox="1">
            <a:spLocks noGrp="1"/>
          </p:cNvSpPr>
          <p:nvPr>
            <p:ph type="ctrTitle"/>
          </p:nvPr>
        </p:nvSpPr>
        <p:spPr>
          <a:xfrm>
            <a:off x="1044326" y="0"/>
            <a:ext cx="6516936" cy="1026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Preparing Your Poster for the </a:t>
            </a:r>
            <a:r>
              <a:rPr lang="en-US" sz="2400" b="0" i="0" u="none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en-US" sz="2400" b="0" i="0" u="none" strike="noStrike" cap="none" baseline="30000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sz="2400" b="0" i="0" u="none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IEEE CASS</a:t>
            </a:r>
            <a:br>
              <a:rPr lang="en-US" sz="2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Rio Grande do </a:t>
            </a:r>
            <a:r>
              <a:rPr lang="en-US" sz="2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Sul</a:t>
            </a:r>
            <a:r>
              <a:rPr lang="en-US" sz="2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Workshop</a:t>
            </a:r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0" y="1026220"/>
            <a:ext cx="7561263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José Rodrigo </a:t>
            </a:r>
            <a:r>
              <a:rPr lang="en-US" sz="1400" b="0" i="0" u="none" strike="noStrike" cap="none" dirty="0" err="1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Azambuja</a:t>
            </a:r>
            <a:endParaRPr lang="en-US" sz="14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Shape 33"/>
          <p:cNvSpPr txBox="1">
            <a:spLocks noGrp="1"/>
          </p:cNvSpPr>
          <p:nvPr>
            <p:ph type="body" idx="3"/>
          </p:nvPr>
        </p:nvSpPr>
        <p:spPr>
          <a:xfrm>
            <a:off x="4068664" y="9667180"/>
            <a:ext cx="3384375" cy="64807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9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Universidade</a:t>
            </a:r>
            <a:r>
              <a:rPr lang="en-US" sz="9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Federal do Rio Grande do </a:t>
            </a:r>
            <a:r>
              <a:rPr lang="en-US" sz="9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Sul</a:t>
            </a:r>
            <a:endParaRPr lang="en-US"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18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9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Programa</a:t>
            </a:r>
            <a:r>
              <a:rPr lang="en-US" sz="9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9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Pós-Graduação</a:t>
            </a:r>
            <a:r>
              <a:rPr lang="en-US" sz="9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9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9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9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Engenharia</a:t>
            </a:r>
            <a:r>
              <a:rPr lang="en-US" sz="9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9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Elétrica</a:t>
            </a:r>
            <a:endParaRPr lang="en-US"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18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9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Av. </a:t>
            </a:r>
            <a:r>
              <a:rPr lang="en-US" sz="9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Osvaldo</a:t>
            </a:r>
            <a:r>
              <a:rPr lang="en-US" sz="9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9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Aranha</a:t>
            </a:r>
            <a:r>
              <a:rPr lang="en-US" sz="9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103 – 90035-190 Porto </a:t>
            </a:r>
            <a:r>
              <a:rPr lang="en-US" sz="9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Alegre</a:t>
            </a:r>
            <a:r>
              <a:rPr lang="en-US" sz="9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/RS, Brazil</a:t>
            </a:r>
          </a:p>
          <a:p>
            <a:pPr marL="0" marR="0" lvl="0" indent="0" algn="l" rtl="0">
              <a:spcBef>
                <a:spcPts val="18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9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Contact: </a:t>
            </a:r>
            <a:r>
              <a:rPr lang="en-US" sz="900" dirty="0" smtClean="0"/>
              <a:t>jrfazambuja</a:t>
            </a:r>
            <a:r>
              <a:rPr lang="en-US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@inf.ufrgs.br</a:t>
            </a:r>
            <a:endParaRPr lang="en-US" sz="9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" name="Shape 3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52439" y="9668824"/>
            <a:ext cx="1126477" cy="646428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Shape 36"/>
          <p:cNvSpPr txBox="1"/>
          <p:nvPr/>
        </p:nvSpPr>
        <p:spPr>
          <a:xfrm>
            <a:off x="180231" y="1623770"/>
            <a:ext cx="1382110" cy="3385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Introduction</a:t>
            </a:r>
          </a:p>
        </p:txBody>
      </p:sp>
      <p:pic>
        <p:nvPicPr>
          <p:cNvPr id="38" name="Shape 3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8222" y="4986660"/>
            <a:ext cx="4901857" cy="30646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9" name="Shape 39"/>
          <p:cNvGraphicFramePr/>
          <p:nvPr/>
        </p:nvGraphicFramePr>
        <p:xfrm>
          <a:off x="4140671" y="1962325"/>
          <a:ext cx="3096350" cy="2858140"/>
        </p:xfrm>
        <a:graphic>
          <a:graphicData uri="http://schemas.openxmlformats.org/drawingml/2006/table">
            <a:tbl>
              <a:tblPr firstRow="1" bandRow="1">
                <a:tableStyleId>{9A35C0AB-8290-4017-AF82-7045366799C1}</a:tableStyleId>
              </a:tblPr>
              <a:tblGrid>
                <a:gridCol w="1098700"/>
                <a:gridCol w="965525"/>
                <a:gridCol w="1032125"/>
              </a:tblGrid>
              <a:tr h="446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bg1"/>
                          </a:solidFill>
                        </a:rPr>
                        <a:t>Element</a:t>
                      </a:r>
                      <a:endParaRPr lang="en-US" sz="1200" b="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3BB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bg1"/>
                          </a:solidFill>
                        </a:rPr>
                        <a:t>A4</a:t>
                      </a:r>
                      <a:br>
                        <a:rPr lang="en-US" sz="1200" u="none" strike="noStrike" cap="none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200" u="none" strike="noStrike" cap="none" dirty="0">
                          <a:solidFill>
                            <a:schemeClr val="bg1"/>
                          </a:solidFill>
                        </a:rPr>
                        <a:t>Font size </a:t>
                      </a:r>
                      <a:endParaRPr lang="en-US" sz="1200" b="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3BB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bg1"/>
                          </a:solidFill>
                        </a:rPr>
                        <a:t>A0 resulting Font size</a:t>
                      </a:r>
                      <a:endParaRPr lang="en-US" sz="1200" b="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3BBFEF"/>
                    </a:solidFill>
                  </a:tcPr>
                </a:tc>
              </a:tr>
              <a:tr h="369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Main Title</a:t>
                      </a:r>
                    </a:p>
                  </a:txBody>
                  <a:tcPr marL="91450" marR="91450" marT="45725" marB="45725" anchor="ctr">
                    <a:solidFill>
                      <a:srgbClr val="8EDB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24</a:t>
                      </a:r>
                    </a:p>
                  </a:txBody>
                  <a:tcPr marL="91450" marR="91450" marT="45725" marB="45725" anchor="ctr">
                    <a:solidFill>
                      <a:srgbClr val="8EDB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96</a:t>
                      </a:r>
                    </a:p>
                  </a:txBody>
                  <a:tcPr marL="91450" marR="91450" marT="45725" marB="45725" anchor="ctr">
                    <a:solidFill>
                      <a:srgbClr val="8EDBF6"/>
                    </a:solidFill>
                  </a:tcPr>
                </a:tc>
              </a:tr>
              <a:tr h="369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Section Title</a:t>
                      </a:r>
                    </a:p>
                  </a:txBody>
                  <a:tcPr marL="91450" marR="91450" marT="45725" marB="45725" anchor="ctr">
                    <a:solidFill>
                      <a:srgbClr val="C1E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16</a:t>
                      </a:r>
                    </a:p>
                  </a:txBody>
                  <a:tcPr marL="91450" marR="91450" marT="45725" marB="45725" anchor="ctr">
                    <a:solidFill>
                      <a:srgbClr val="C1E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64</a:t>
                      </a:r>
                    </a:p>
                  </a:txBody>
                  <a:tcPr marL="91450" marR="91450" marT="45725" marB="45725" anchor="ctr">
                    <a:solidFill>
                      <a:srgbClr val="C1E0FF"/>
                    </a:solidFill>
                  </a:tcPr>
                </a:tc>
              </a:tr>
              <a:tr h="369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Section Text</a:t>
                      </a:r>
                    </a:p>
                  </a:txBody>
                  <a:tcPr marL="91450" marR="91450" marT="45725" marB="45725" anchor="ctr">
                    <a:solidFill>
                      <a:srgbClr val="8EDB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14</a:t>
                      </a:r>
                    </a:p>
                  </a:txBody>
                  <a:tcPr marL="91450" marR="91450" marT="45725" marB="45725" anchor="ctr">
                    <a:solidFill>
                      <a:srgbClr val="8EDB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56</a:t>
                      </a:r>
                    </a:p>
                  </a:txBody>
                  <a:tcPr marL="91450" marR="91450" marT="45725" marB="45725" anchor="ctr">
                    <a:solidFill>
                      <a:srgbClr val="8EDBF6"/>
                    </a:solidFill>
                  </a:tcPr>
                </a:tc>
              </a:tr>
              <a:tr h="369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Author list</a:t>
                      </a:r>
                    </a:p>
                  </a:txBody>
                  <a:tcPr marL="91450" marR="91450" marT="45725" marB="45725" anchor="ctr">
                    <a:solidFill>
                      <a:srgbClr val="C1E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14</a:t>
                      </a:r>
                    </a:p>
                  </a:txBody>
                  <a:tcPr marL="91450" marR="91450" marT="45725" marB="45725" anchor="ctr">
                    <a:solidFill>
                      <a:srgbClr val="C1E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56</a:t>
                      </a:r>
                    </a:p>
                  </a:txBody>
                  <a:tcPr marL="91450" marR="91450" marT="45725" marB="45725" anchor="ctr">
                    <a:solidFill>
                      <a:srgbClr val="C1E0FF"/>
                    </a:solidFill>
                  </a:tcPr>
                </a:tc>
              </a:tr>
              <a:tr h="369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Affiliation</a:t>
                      </a:r>
                    </a:p>
                  </a:txBody>
                  <a:tcPr marL="91450" marR="91450" marT="45725" marB="45725" anchor="ctr">
                    <a:solidFill>
                      <a:srgbClr val="8EDB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9</a:t>
                      </a:r>
                    </a:p>
                  </a:txBody>
                  <a:tcPr marL="91450" marR="91450" marT="45725" marB="45725" anchor="ctr">
                    <a:solidFill>
                      <a:srgbClr val="8EDB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36</a:t>
                      </a:r>
                    </a:p>
                  </a:txBody>
                  <a:tcPr marL="91450" marR="91450" marT="45725" marB="45725" anchor="ctr">
                    <a:solidFill>
                      <a:srgbClr val="8EDBF6"/>
                    </a:solidFill>
                  </a:tcPr>
                </a:tc>
              </a:tr>
              <a:tr h="369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Sources</a:t>
                      </a:r>
                    </a:p>
                  </a:txBody>
                  <a:tcPr marL="91450" marR="91450" marT="45725" marB="45725" anchor="ctr">
                    <a:solidFill>
                      <a:srgbClr val="C1E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6</a:t>
                      </a:r>
                    </a:p>
                  </a:txBody>
                  <a:tcPr marL="91450" marR="91450" marT="45725" marB="45725" anchor="ctr">
                    <a:solidFill>
                      <a:srgbClr val="C1E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u="none" strike="noStrike" cap="none" dirty="0"/>
                        <a:t>24</a:t>
                      </a:r>
                    </a:p>
                  </a:txBody>
                  <a:tcPr marL="91450" marR="91450" marT="45725" marB="45725" anchor="ctr">
                    <a:solidFill>
                      <a:srgbClr val="C1E0FF"/>
                    </a:solidFill>
                  </a:tcPr>
                </a:tc>
              </a:tr>
            </a:tbl>
          </a:graphicData>
        </a:graphic>
      </p:graphicFrame>
      <p:sp>
        <p:nvSpPr>
          <p:cNvPr id="40" name="Shape 40"/>
          <p:cNvSpPr txBox="1"/>
          <p:nvPr/>
        </p:nvSpPr>
        <p:spPr>
          <a:xfrm>
            <a:off x="4068662" y="1623770"/>
            <a:ext cx="2236509" cy="3385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Suggested font sizes</a:t>
            </a:r>
          </a:p>
        </p:txBody>
      </p:sp>
      <p:sp>
        <p:nvSpPr>
          <p:cNvPr id="41" name="Shape 41"/>
          <p:cNvSpPr/>
          <p:nvPr/>
        </p:nvSpPr>
        <p:spPr>
          <a:xfrm>
            <a:off x="5076775" y="5388082"/>
            <a:ext cx="2160240" cy="2808311"/>
          </a:xfrm>
          <a:prstGeom prst="rect">
            <a:avLst/>
          </a:prstGeom>
          <a:solidFill>
            <a:srgbClr val="8EDBF6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lvl="0" indent="-285750">
              <a:buClr>
                <a:schemeClr val="dk1"/>
              </a:buClr>
              <a:buSzPct val="100000"/>
              <a:buFont typeface="Arial"/>
              <a:buChar char="-"/>
            </a:pPr>
            <a:r>
              <a:rPr lang="en-US" dirty="0" smtClean="0">
                <a:solidFill>
                  <a:schemeClr val="dk1"/>
                </a:solidFill>
              </a:rPr>
              <a:t>Introduction</a:t>
            </a:r>
          </a:p>
          <a:p>
            <a:pPr marL="285750" lvl="0" indent="-285750">
              <a:buClr>
                <a:schemeClr val="dk1"/>
              </a:buClr>
              <a:buSzPct val="100000"/>
              <a:buFont typeface="Arial"/>
              <a:buChar char="-"/>
            </a:pPr>
            <a:r>
              <a:rPr lang="en-US" dirty="0" smtClean="0">
                <a:solidFill>
                  <a:schemeClr val="dk1"/>
                </a:solidFill>
              </a:rPr>
              <a:t>Method</a:t>
            </a:r>
          </a:p>
          <a:p>
            <a:pPr marL="285750" lvl="0" indent="-285750">
              <a:buClr>
                <a:schemeClr val="dk1"/>
              </a:buClr>
              <a:buSzPct val="100000"/>
              <a:buFont typeface="Arial"/>
              <a:buChar char="-"/>
            </a:pPr>
            <a:r>
              <a:rPr lang="en-US" dirty="0" smtClean="0">
                <a:solidFill>
                  <a:schemeClr val="dk1"/>
                </a:solidFill>
              </a:rPr>
              <a:t>Results</a:t>
            </a:r>
          </a:p>
          <a:p>
            <a:pPr marL="285750" lvl="0" indent="-285750">
              <a:buClr>
                <a:schemeClr val="dk1"/>
              </a:buClr>
              <a:buSzPct val="100000"/>
              <a:buFont typeface="Arial"/>
              <a:buChar char="-"/>
            </a:pPr>
            <a:r>
              <a:rPr lang="en-US" dirty="0" smtClean="0">
                <a:solidFill>
                  <a:schemeClr val="dk1"/>
                </a:solidFill>
              </a:rPr>
              <a:t>Conclusions </a:t>
            </a:r>
            <a:endParaRPr lang="en-US" dirty="0">
              <a:solidFill>
                <a:schemeClr val="dk1"/>
              </a:solidFill>
            </a:endParaRPr>
          </a:p>
        </p:txBody>
      </p:sp>
      <p:sp>
        <p:nvSpPr>
          <p:cNvPr id="42" name="Shape 42"/>
          <p:cNvSpPr txBox="1"/>
          <p:nvPr/>
        </p:nvSpPr>
        <p:spPr>
          <a:xfrm>
            <a:off x="5070905" y="5008146"/>
            <a:ext cx="2201244" cy="3385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Suggested Structure</a:t>
            </a:r>
          </a:p>
        </p:txBody>
      </p:sp>
      <p:sp>
        <p:nvSpPr>
          <p:cNvPr id="43" name="Shape 43"/>
          <p:cNvSpPr/>
          <p:nvPr/>
        </p:nvSpPr>
        <p:spPr>
          <a:xfrm>
            <a:off x="294794" y="8443043"/>
            <a:ext cx="6942219" cy="960253"/>
          </a:xfrm>
          <a:prstGeom prst="rect">
            <a:avLst/>
          </a:prstGeom>
          <a:solidFill>
            <a:srgbClr val="8EDBF6"/>
          </a:solidFill>
          <a:ln>
            <a:noFill/>
          </a:ln>
        </p:spPr>
        <p:txBody>
          <a:bodyPr lIns="91425" tIns="45700" rIns="91425" bIns="45700" numCol="2" anchor="ctr" anchorCtr="0">
            <a:noAutofit/>
          </a:bodyPr>
          <a:lstStyle/>
          <a:p>
            <a:pPr marL="285750" lvl="0" indent="-285750">
              <a:buClr>
                <a:schemeClr val="dk1"/>
              </a:buClr>
              <a:buSzPct val="100000"/>
              <a:buFont typeface="Arial"/>
              <a:buChar char="-"/>
            </a:pPr>
            <a:r>
              <a:rPr lang="en-US" dirty="0" smtClean="0">
                <a:solidFill>
                  <a:schemeClr val="dk1"/>
                </a:solidFill>
              </a:rPr>
              <a:t>Go straight to the point;</a:t>
            </a:r>
          </a:p>
          <a:p>
            <a:pPr marL="285750" lvl="0" indent="-285750">
              <a:buClr>
                <a:schemeClr val="dk1"/>
              </a:buClr>
              <a:buSzPct val="100000"/>
              <a:buFont typeface="Arial"/>
              <a:buChar char="-"/>
            </a:pPr>
            <a:r>
              <a:rPr lang="en-US" dirty="0" smtClean="0">
                <a:solidFill>
                  <a:schemeClr val="dk1"/>
                </a:solidFill>
              </a:rPr>
              <a:t>Be simple and clear in your statements;</a:t>
            </a:r>
          </a:p>
          <a:p>
            <a:pPr marL="285750" lvl="0" indent="-285750">
              <a:buClr>
                <a:schemeClr val="dk1"/>
              </a:buClr>
              <a:buSzPct val="100000"/>
              <a:buFont typeface="Arial"/>
              <a:buChar char="-"/>
            </a:pPr>
            <a:r>
              <a:rPr lang="en-US" dirty="0" smtClean="0">
                <a:solidFill>
                  <a:schemeClr val="dk1"/>
                </a:solidFill>
              </a:rPr>
              <a:t>Prefer images to text;</a:t>
            </a:r>
          </a:p>
          <a:p>
            <a:pPr marL="285750" lvl="0" indent="-285750">
              <a:buClr>
                <a:schemeClr val="dk1"/>
              </a:buClr>
              <a:buSzPct val="100000"/>
              <a:buFont typeface="Arial"/>
              <a:buChar char="-"/>
            </a:pPr>
            <a:r>
              <a:rPr lang="en-US" dirty="0" smtClean="0">
                <a:solidFill>
                  <a:schemeClr val="dk1"/>
                </a:solidFill>
              </a:rPr>
              <a:t>Credit your sources;</a:t>
            </a:r>
          </a:p>
          <a:p>
            <a:pPr marL="285750" lvl="0" indent="-285750">
              <a:buClr>
                <a:schemeClr val="dk1"/>
              </a:buClr>
              <a:buSzPct val="100000"/>
              <a:buFont typeface="Arial"/>
              <a:buChar char="-"/>
            </a:pPr>
            <a:r>
              <a:rPr lang="en-US" dirty="0" smtClean="0">
                <a:solidFill>
                  <a:schemeClr val="dk1"/>
                </a:solidFill>
              </a:rPr>
              <a:t>Remember you’ll be there to provide further explanations.</a:t>
            </a:r>
          </a:p>
        </p:txBody>
      </p:sp>
      <p:sp>
        <p:nvSpPr>
          <p:cNvPr id="44" name="Shape 44"/>
          <p:cNvSpPr txBox="1"/>
          <p:nvPr/>
        </p:nvSpPr>
        <p:spPr>
          <a:xfrm>
            <a:off x="294794" y="8083003"/>
            <a:ext cx="602537" cy="3385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Tips</a:t>
            </a:r>
          </a:p>
        </p:txBody>
      </p:sp>
      <p:pic>
        <p:nvPicPr>
          <p:cNvPr id="45" name="Shape 4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214076" y="6570835"/>
            <a:ext cx="1911066" cy="133774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Shape 46"/>
          <p:cNvSpPr txBox="1"/>
          <p:nvPr/>
        </p:nvSpPr>
        <p:spPr>
          <a:xfrm>
            <a:off x="324246" y="8515052"/>
            <a:ext cx="3672407" cy="7200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endParaRPr lang="en-US"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Shape 49"/>
          <p:cNvSpPr txBox="1"/>
          <p:nvPr/>
        </p:nvSpPr>
        <p:spPr>
          <a:xfrm>
            <a:off x="257553" y="7290915"/>
            <a:ext cx="808234" cy="1846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Source: Wikipedia</a:t>
            </a:r>
          </a:p>
        </p:txBody>
      </p:sp>
      <p:sp>
        <p:nvSpPr>
          <p:cNvPr id="50" name="Shape 50"/>
          <p:cNvSpPr txBox="1"/>
          <p:nvPr/>
        </p:nvSpPr>
        <p:spPr>
          <a:xfrm>
            <a:off x="5795262" y="7938988"/>
            <a:ext cx="721671" cy="1846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Source: Google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176</Words>
  <Application>Microsoft Office PowerPoint</Application>
  <PresentationFormat>Personalizar</PresentationFormat>
  <Paragraphs>48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Preparing Your Poster for the 6th IEEE CASS Rio Grande do Sul Workshop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Your Poster for the 5th IEEE CASS Rio Grande do Sul Workshop</dc:title>
  <cp:lastModifiedBy>Jose Rodrigo Azambuja</cp:lastModifiedBy>
  <cp:revision>8</cp:revision>
  <dcterms:modified xsi:type="dcterms:W3CDTF">2016-09-16T21:52:46Z</dcterms:modified>
</cp:coreProperties>
</file>