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8"/>
  </p:notesMasterIdLst>
  <p:sldIdLst>
    <p:sldId id="256" r:id="rId2"/>
    <p:sldId id="257" r:id="rId3"/>
    <p:sldId id="259" r:id="rId4"/>
    <p:sldId id="261" r:id="rId5"/>
    <p:sldId id="306" r:id="rId6"/>
    <p:sldId id="309" r:id="rId7"/>
    <p:sldId id="311" r:id="rId8"/>
    <p:sldId id="268" r:id="rId9"/>
    <p:sldId id="312" r:id="rId10"/>
    <p:sldId id="313" r:id="rId11"/>
    <p:sldId id="314" r:id="rId12"/>
    <p:sldId id="271" r:id="rId13"/>
    <p:sldId id="272" r:id="rId14"/>
    <p:sldId id="273" r:id="rId15"/>
    <p:sldId id="275" r:id="rId16"/>
    <p:sldId id="276" r:id="rId17"/>
    <p:sldId id="278" r:id="rId18"/>
    <p:sldId id="281" r:id="rId19"/>
    <p:sldId id="315" r:id="rId20"/>
    <p:sldId id="316" r:id="rId21"/>
    <p:sldId id="286" r:id="rId22"/>
    <p:sldId id="287" r:id="rId23"/>
    <p:sldId id="288" r:id="rId24"/>
    <p:sldId id="289" r:id="rId25"/>
    <p:sldId id="291" r:id="rId26"/>
    <p:sldId id="319" r:id="rId27"/>
    <p:sldId id="318" r:id="rId28"/>
    <p:sldId id="317" r:id="rId29"/>
    <p:sldId id="297" r:id="rId30"/>
    <p:sldId id="298" r:id="rId31"/>
    <p:sldId id="299" r:id="rId32"/>
    <p:sldId id="300" r:id="rId33"/>
    <p:sldId id="301" r:id="rId34"/>
    <p:sldId id="321" r:id="rId35"/>
    <p:sldId id="322" r:id="rId36"/>
    <p:sldId id="326" r:id="rId37"/>
    <p:sldId id="327" r:id="rId38"/>
    <p:sldId id="329" r:id="rId39"/>
    <p:sldId id="336" r:id="rId40"/>
    <p:sldId id="338" r:id="rId41"/>
    <p:sldId id="388" r:id="rId42"/>
    <p:sldId id="393" r:id="rId43"/>
    <p:sldId id="394" r:id="rId44"/>
    <p:sldId id="344" r:id="rId45"/>
    <p:sldId id="345" r:id="rId46"/>
    <p:sldId id="383" r:id="rId47"/>
    <p:sldId id="347" r:id="rId48"/>
    <p:sldId id="384" r:id="rId49"/>
    <p:sldId id="351" r:id="rId50"/>
    <p:sldId id="352" r:id="rId51"/>
    <p:sldId id="389" r:id="rId52"/>
    <p:sldId id="391" r:id="rId53"/>
    <p:sldId id="364" r:id="rId54"/>
    <p:sldId id="365" r:id="rId55"/>
    <p:sldId id="366" r:id="rId56"/>
    <p:sldId id="367" r:id="rId57"/>
    <p:sldId id="372" r:id="rId58"/>
    <p:sldId id="398" r:id="rId59"/>
    <p:sldId id="374" r:id="rId60"/>
    <p:sldId id="376" r:id="rId61"/>
    <p:sldId id="390" r:id="rId62"/>
    <p:sldId id="377" r:id="rId63"/>
    <p:sldId id="392" r:id="rId64"/>
    <p:sldId id="395" r:id="rId65"/>
    <p:sldId id="396" r:id="rId66"/>
    <p:sldId id="397" r:id="rId6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45" autoAdjust="0"/>
    <p:restoredTop sz="80600" autoAdjust="0"/>
  </p:normalViewPr>
  <p:slideViewPr>
    <p:cSldViewPr>
      <p:cViewPr varScale="1">
        <p:scale>
          <a:sx n="74" d="100"/>
          <a:sy n="74" d="100"/>
        </p:scale>
        <p:origin x="-8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CC332-4DF2-4ECC-82CF-E8779D8CEF2C}" type="datetimeFigureOut">
              <a:rPr lang="pt-BR" smtClean="0"/>
              <a:pPr/>
              <a:t>20/8/2009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9164B-D977-4E34-BF81-550A417AF21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9164B-D977-4E34-BF81-550A417AF21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pt-BR" dirty="0" smtClean="0"/>
              <a:t>A arquitetura do Lustre é composta por...</a:t>
            </a:r>
          </a:p>
          <a:p>
            <a:pPr marL="228600" indent="-228600">
              <a:buAutoNum type="arabicPeriod"/>
            </a:pPr>
            <a:endParaRPr lang="pt-BR" dirty="0" smtClean="0"/>
          </a:p>
          <a:p>
            <a:pPr marL="228600" indent="-228600">
              <a:buAutoNum type="arabicPeriod"/>
            </a:pPr>
            <a:r>
              <a:rPr lang="pt-BR" dirty="0" smtClean="0"/>
              <a:t>Clientes,</a:t>
            </a:r>
            <a:r>
              <a:rPr lang="pt-BR" baseline="0" dirty="0" smtClean="0"/>
              <a:t> onde o serviço é oferecido por uma camada de sistema de arquivos virtual, que faz o encaminhamento de requisições a arquivos locais e remotos.</a:t>
            </a:r>
          </a:p>
          <a:p>
            <a:pPr marL="228600" indent="-228600">
              <a:buAutoNum type="arabicPeriod"/>
            </a:pPr>
            <a:endParaRPr lang="pt-BR" baseline="0" dirty="0" smtClean="0"/>
          </a:p>
          <a:p>
            <a:pPr marL="228600" indent="-228600">
              <a:buAutoNum type="arabicPeriod"/>
            </a:pPr>
            <a:r>
              <a:rPr lang="pt-BR" baseline="0" dirty="0" smtClean="0"/>
              <a:t>Servidor de metadados centralizado, o MDS. Esse servidor centralizado foi uma opção de projeto: eles consideraram que as opções sobre metadados não eram volumosas o suficiente para “pagar” uma distribuição.</a:t>
            </a:r>
          </a:p>
          <a:p>
            <a:pPr marL="228600" indent="-228600">
              <a:buAutoNum type="arabicPeriod"/>
            </a:pPr>
            <a:endParaRPr lang="pt-BR" baseline="0" dirty="0" smtClean="0"/>
          </a:p>
          <a:p>
            <a:pPr marL="228600" indent="-228600">
              <a:buAutoNum type="arabicPeriod"/>
            </a:pPr>
            <a:r>
              <a:rPr lang="pt-BR" baseline="0" dirty="0" smtClean="0"/>
              <a:t>Servidores de dados, os OSTs, que são responsáveis pelas operações sobre os dados, por gerenciar lockings (travamentos, para garantir a consistência quando de acessos concorrentes) e pela interação com os ...</a:t>
            </a:r>
          </a:p>
          <a:p>
            <a:pPr marL="228600" indent="-228600">
              <a:buAutoNum type="arabicPeriod"/>
            </a:pPr>
            <a:endParaRPr lang="pt-BR" baseline="0" dirty="0" smtClean="0"/>
          </a:p>
          <a:p>
            <a:pPr marL="228600" indent="-228600">
              <a:buAutoNum type="arabicPeriod"/>
            </a:pPr>
            <a:r>
              <a:rPr lang="pt-BR" baseline="0" dirty="0" smtClean="0"/>
              <a:t>Dispositivos de armazenamento, os OBD – Object-Based Disks, que não precisam ser discos, porque o driver que ele usa pra se comunicar com o OST mascara a sua identidade. Podem ser empregadas diversas tecnologias de armazenamento, bem como sistemas de arquivos locais (ext3, RaiserFS).</a:t>
            </a:r>
          </a:p>
          <a:p>
            <a:pPr marL="228600" indent="-228600">
              <a:buAutoNum type="arabicPeriod"/>
            </a:pPr>
            <a:endParaRPr lang="pt-BR" baseline="0" dirty="0" smtClean="0"/>
          </a:p>
          <a:p>
            <a:pPr marL="228600" indent="-228600">
              <a:buAutoNum type="arabicPeriod"/>
            </a:pPr>
            <a:r>
              <a:rPr lang="pt-BR" baseline="0" dirty="0" smtClean="0"/>
              <a:t>Todos os servidores podem manter cópias sincronizadas. O metasservidor redundante mantém com o original um registro transacional de todas as operações sobre os metadados. Existe um serviço chamado MGS que pode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9164B-D977-4E34-BF81-550A417AF21C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pt-BR" dirty="0" smtClean="0"/>
              <a:t>A arquitetura do Lustre é composta por...</a:t>
            </a:r>
          </a:p>
          <a:p>
            <a:pPr marL="228600" indent="-228600">
              <a:buAutoNum type="arabicPeriod"/>
            </a:pPr>
            <a:endParaRPr lang="pt-BR" dirty="0" smtClean="0"/>
          </a:p>
          <a:p>
            <a:pPr marL="228600" indent="-228600">
              <a:buAutoNum type="arabicPeriod"/>
            </a:pPr>
            <a:r>
              <a:rPr lang="pt-BR" dirty="0" smtClean="0"/>
              <a:t>Clientes,</a:t>
            </a:r>
            <a:r>
              <a:rPr lang="pt-BR" baseline="0" dirty="0" smtClean="0"/>
              <a:t> onde o serviço é oferecido por uma camada de sistema de arquivos virtual, que faz o encaminhamento de requisições a arquivos locais e remotos.</a:t>
            </a:r>
          </a:p>
          <a:p>
            <a:pPr marL="228600" indent="-228600">
              <a:buAutoNum type="arabicPeriod"/>
            </a:pPr>
            <a:endParaRPr lang="pt-BR" baseline="0" dirty="0" smtClean="0"/>
          </a:p>
          <a:p>
            <a:pPr marL="228600" indent="-228600">
              <a:buAutoNum type="arabicPeriod"/>
            </a:pPr>
            <a:r>
              <a:rPr lang="pt-BR" baseline="0" dirty="0" smtClean="0"/>
              <a:t>Servidor de metadados centralizado, o MDS. Esse servidor centralizado foi uma opção de projeto: eles consideraram que as opções sobre metadados não eram volumosas o suficiente para “pagar” uma distribuição.</a:t>
            </a:r>
          </a:p>
          <a:p>
            <a:pPr marL="228600" indent="-228600">
              <a:buAutoNum type="arabicPeriod"/>
            </a:pPr>
            <a:endParaRPr lang="pt-BR" baseline="0" dirty="0" smtClean="0"/>
          </a:p>
          <a:p>
            <a:pPr marL="228600" indent="-228600">
              <a:buAutoNum type="arabicPeriod"/>
            </a:pPr>
            <a:r>
              <a:rPr lang="pt-BR" baseline="0" dirty="0" smtClean="0"/>
              <a:t>Servidores de dados, os OSTs, que são responsáveis pelas operações sobre os dados, por gerenciar lockings (travamentos, para garantir a consistência quando de acessos concorrentes) e pela interação com os ...</a:t>
            </a:r>
          </a:p>
          <a:p>
            <a:pPr marL="228600" indent="-228600">
              <a:buAutoNum type="arabicPeriod"/>
            </a:pPr>
            <a:endParaRPr lang="pt-BR" baseline="0" dirty="0" smtClean="0"/>
          </a:p>
          <a:p>
            <a:pPr marL="228600" indent="-228600">
              <a:buAutoNum type="arabicPeriod"/>
            </a:pPr>
            <a:r>
              <a:rPr lang="pt-BR" baseline="0" dirty="0" smtClean="0"/>
              <a:t>Dispositivos de armazenamento, os OBD – Object-Based Disks, que não precisam ser discos, porque o driver que ele usa pra se comunicar com o OST mascara a sua identidade. Podem ser empregadas diversas tecnologias de armazenamento, bem como sistemas de arquivos locais (ext3, RaiserFS).</a:t>
            </a:r>
          </a:p>
          <a:p>
            <a:pPr marL="228600" indent="-228600">
              <a:buAutoNum type="arabicPeriod"/>
            </a:pPr>
            <a:endParaRPr lang="pt-BR" baseline="0" dirty="0" smtClean="0"/>
          </a:p>
          <a:p>
            <a:pPr marL="228600" indent="-228600">
              <a:buAutoNum type="arabicPeriod"/>
            </a:pPr>
            <a:r>
              <a:rPr lang="pt-BR" baseline="0" dirty="0" smtClean="0"/>
              <a:t>Todos os servidores podem manter cópias sincronizadas. O metasservidor redundante mantém com o original um registro transacional de todas as operações sobre os metadados. Existe um serviço chamado MGS que pode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9164B-D977-4E34-BF81-550A417AF21C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pt-BR" dirty="0" smtClean="0"/>
              <a:t>A arquitetura do Lustre é composta por...</a:t>
            </a:r>
          </a:p>
          <a:p>
            <a:pPr marL="228600" indent="-228600">
              <a:buAutoNum type="arabicPeriod"/>
            </a:pPr>
            <a:endParaRPr lang="pt-BR" dirty="0" smtClean="0"/>
          </a:p>
          <a:p>
            <a:pPr marL="228600" indent="-228600">
              <a:buAutoNum type="arabicPeriod"/>
            </a:pPr>
            <a:r>
              <a:rPr lang="pt-BR" dirty="0" smtClean="0"/>
              <a:t>Clientes,</a:t>
            </a:r>
            <a:r>
              <a:rPr lang="pt-BR" baseline="0" dirty="0" smtClean="0"/>
              <a:t> onde o serviço é oferecido por uma camada de sistema de arquivos virtual, que faz o encaminhamento de requisições a arquivos locais e remotos.</a:t>
            </a:r>
          </a:p>
          <a:p>
            <a:pPr marL="228600" indent="-228600">
              <a:buAutoNum type="arabicPeriod"/>
            </a:pPr>
            <a:endParaRPr lang="pt-BR" baseline="0" dirty="0" smtClean="0"/>
          </a:p>
          <a:p>
            <a:pPr marL="228600" indent="-228600">
              <a:buAutoNum type="arabicPeriod"/>
            </a:pPr>
            <a:r>
              <a:rPr lang="pt-BR" baseline="0" dirty="0" smtClean="0"/>
              <a:t>Servidor de metadados centralizado, o MDS. Esse servidor centralizado foi uma opção de projeto: eles consideraram que as opções sobre metadados não eram volumosas o suficiente para “pagar” uma distribuição.</a:t>
            </a:r>
          </a:p>
          <a:p>
            <a:pPr marL="228600" indent="-228600">
              <a:buAutoNum type="arabicPeriod"/>
            </a:pPr>
            <a:endParaRPr lang="pt-BR" baseline="0" dirty="0" smtClean="0"/>
          </a:p>
          <a:p>
            <a:pPr marL="228600" indent="-228600">
              <a:buAutoNum type="arabicPeriod"/>
            </a:pPr>
            <a:r>
              <a:rPr lang="pt-BR" baseline="0" dirty="0" smtClean="0"/>
              <a:t>Servidores de dados, os OSTs, que são responsáveis pelas operações sobre os dados, por gerenciar lockings (travamentos, para garantir a consistência quando de acessos concorrentes) e pela interação com os ...</a:t>
            </a:r>
          </a:p>
          <a:p>
            <a:pPr marL="228600" indent="-228600">
              <a:buAutoNum type="arabicPeriod"/>
            </a:pPr>
            <a:endParaRPr lang="pt-BR" baseline="0" dirty="0" smtClean="0"/>
          </a:p>
          <a:p>
            <a:pPr marL="228600" indent="-228600">
              <a:buAutoNum type="arabicPeriod"/>
            </a:pPr>
            <a:r>
              <a:rPr lang="pt-BR" baseline="0" dirty="0" smtClean="0"/>
              <a:t>Dispositivos de armazenamento, os OBD – Object-Based Disks, que não precisam ser discos, porque o driver que ele usa pra se comunicar com o OST mascara a sua identidade. Podem ser empregadas diversas tecnologias de armazenamento, bem como sistemas de arquivos locais (ext3, RaiserFS).</a:t>
            </a:r>
          </a:p>
          <a:p>
            <a:pPr marL="228600" indent="-228600">
              <a:buAutoNum type="arabicPeriod"/>
            </a:pPr>
            <a:endParaRPr lang="pt-BR" baseline="0" dirty="0" smtClean="0"/>
          </a:p>
          <a:p>
            <a:pPr marL="228600" indent="-228600">
              <a:buAutoNum type="arabicPeriod"/>
            </a:pPr>
            <a:r>
              <a:rPr lang="pt-BR" baseline="0" dirty="0" smtClean="0"/>
              <a:t>Todos os servidores podem manter cópias sincronizadas. O metasservidor redundante mantém com o original um registro transacional de todas as operações sobre os metadados. Existe um serviço chamado MGS que pode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9164B-D977-4E34-BF81-550A417AF21C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pt-BR" dirty="0" smtClean="0"/>
              <a:t>A arquitetura do Lustre é composta por...</a:t>
            </a:r>
          </a:p>
          <a:p>
            <a:pPr marL="228600" indent="-228600">
              <a:buAutoNum type="arabicPeriod"/>
            </a:pPr>
            <a:endParaRPr lang="pt-BR" dirty="0" smtClean="0"/>
          </a:p>
          <a:p>
            <a:pPr marL="228600" indent="-228600">
              <a:buAutoNum type="arabicPeriod"/>
            </a:pPr>
            <a:r>
              <a:rPr lang="pt-BR" dirty="0" smtClean="0"/>
              <a:t>Clientes,</a:t>
            </a:r>
            <a:r>
              <a:rPr lang="pt-BR" baseline="0" dirty="0" smtClean="0"/>
              <a:t> onde o serviço é oferecido por uma camada de sistema de arquivos virtual, que faz o encaminhamento de requisições a arquivos locais e remotos.</a:t>
            </a:r>
          </a:p>
          <a:p>
            <a:pPr marL="228600" indent="-228600">
              <a:buAutoNum type="arabicPeriod"/>
            </a:pPr>
            <a:endParaRPr lang="pt-BR" baseline="0" dirty="0" smtClean="0"/>
          </a:p>
          <a:p>
            <a:pPr marL="228600" indent="-228600">
              <a:buAutoNum type="arabicPeriod"/>
            </a:pPr>
            <a:r>
              <a:rPr lang="pt-BR" baseline="0" dirty="0" smtClean="0"/>
              <a:t>Servidor de metadados centralizado, o MDS. Esse servidor centralizado foi uma opção de projeto: eles consideraram que as opções sobre metadados não eram volumosas o suficiente para “pagar” uma distribuição.</a:t>
            </a:r>
          </a:p>
          <a:p>
            <a:pPr marL="228600" indent="-228600">
              <a:buAutoNum type="arabicPeriod"/>
            </a:pPr>
            <a:endParaRPr lang="pt-BR" baseline="0" dirty="0" smtClean="0"/>
          </a:p>
          <a:p>
            <a:pPr marL="228600" indent="-228600">
              <a:buAutoNum type="arabicPeriod"/>
            </a:pPr>
            <a:r>
              <a:rPr lang="pt-BR" baseline="0" dirty="0" smtClean="0"/>
              <a:t>Servidores de dados, os OSTs, que são responsáveis pelas operações sobre os dados, por gerenciar lockings (travamentos, para garantir a consistência quando de acessos concorrentes) e pela interação com os ...</a:t>
            </a:r>
          </a:p>
          <a:p>
            <a:pPr marL="228600" indent="-228600">
              <a:buAutoNum type="arabicPeriod"/>
            </a:pPr>
            <a:endParaRPr lang="pt-BR" baseline="0" dirty="0" smtClean="0"/>
          </a:p>
          <a:p>
            <a:pPr marL="228600" indent="-228600">
              <a:buAutoNum type="arabicPeriod"/>
            </a:pPr>
            <a:r>
              <a:rPr lang="pt-BR" baseline="0" dirty="0" smtClean="0"/>
              <a:t>Dispositivos de armazenamento, os OBD – Object-Based Disks, que não precisam ser discos, porque o driver que ele usa pra se comunicar com o OST mascara a sua identidade. Podem ser empregadas diversas tecnologias de armazenamento, bem como sistemas de arquivos locais (ext3, RaiserFS).</a:t>
            </a:r>
          </a:p>
          <a:p>
            <a:pPr marL="228600" indent="-228600">
              <a:buAutoNum type="arabicPeriod"/>
            </a:pPr>
            <a:endParaRPr lang="pt-BR" baseline="0" dirty="0" smtClean="0"/>
          </a:p>
          <a:p>
            <a:pPr marL="228600" indent="-228600">
              <a:buAutoNum type="arabicPeriod"/>
            </a:pPr>
            <a:r>
              <a:rPr lang="pt-BR" baseline="0" dirty="0" smtClean="0"/>
              <a:t>Todos os servidores podem manter cópias sincronizadas. O metasservidor redundante mantém com o original um registro transacional de todas as operações sobre os metadados. Existe um serviço chamado MGS que pode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9164B-D977-4E34-BF81-550A417AF21C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pt-BR" dirty="0" smtClean="0"/>
              <a:t>A arquitetura do Lustre é composta por...</a:t>
            </a:r>
          </a:p>
          <a:p>
            <a:pPr marL="228600" indent="-228600">
              <a:buAutoNum type="arabicPeriod"/>
            </a:pPr>
            <a:endParaRPr lang="pt-BR" dirty="0" smtClean="0"/>
          </a:p>
          <a:p>
            <a:pPr marL="228600" indent="-228600">
              <a:buAutoNum type="arabicPeriod"/>
            </a:pPr>
            <a:r>
              <a:rPr lang="pt-BR" dirty="0" smtClean="0"/>
              <a:t>Clientes,</a:t>
            </a:r>
            <a:r>
              <a:rPr lang="pt-BR" baseline="0" dirty="0" smtClean="0"/>
              <a:t> onde o serviço é oferecido por uma camada de sistema de arquivos virtual, que faz o encaminhamento de requisições a arquivos locais e remotos.</a:t>
            </a:r>
          </a:p>
          <a:p>
            <a:pPr marL="228600" indent="-228600">
              <a:buAutoNum type="arabicPeriod"/>
            </a:pPr>
            <a:endParaRPr lang="pt-BR" baseline="0" dirty="0" smtClean="0"/>
          </a:p>
          <a:p>
            <a:pPr marL="228600" indent="-228600">
              <a:buAutoNum type="arabicPeriod"/>
            </a:pPr>
            <a:r>
              <a:rPr lang="pt-BR" baseline="0" dirty="0" smtClean="0"/>
              <a:t>Servidor de metadados centralizado, o MDS. Esse servidor centralizado foi uma opção de projeto: eles consideraram que as opções sobre metadados não eram volumosas o suficiente para “pagar” uma distribuição.</a:t>
            </a:r>
          </a:p>
          <a:p>
            <a:pPr marL="228600" indent="-228600">
              <a:buAutoNum type="arabicPeriod"/>
            </a:pPr>
            <a:endParaRPr lang="pt-BR" baseline="0" dirty="0" smtClean="0"/>
          </a:p>
          <a:p>
            <a:pPr marL="228600" indent="-228600">
              <a:buAutoNum type="arabicPeriod"/>
            </a:pPr>
            <a:r>
              <a:rPr lang="pt-BR" baseline="0" dirty="0" smtClean="0"/>
              <a:t>Servidores de dados, os OSTs, que são responsáveis pelas operações sobre os dados, por gerenciar lockings (travamentos, para garantir a consistência quando de acessos concorrentes) e pela interação com os ...</a:t>
            </a:r>
          </a:p>
          <a:p>
            <a:pPr marL="228600" indent="-228600">
              <a:buAutoNum type="arabicPeriod"/>
            </a:pPr>
            <a:endParaRPr lang="pt-BR" baseline="0" dirty="0" smtClean="0"/>
          </a:p>
          <a:p>
            <a:pPr marL="228600" indent="-228600">
              <a:buAutoNum type="arabicPeriod"/>
            </a:pPr>
            <a:r>
              <a:rPr lang="pt-BR" baseline="0" dirty="0" smtClean="0"/>
              <a:t>Dispositivos de armazenamento, os OBD – Object-Based Disks, que não precisam ser discos, porque o driver que ele usa pra se comunicar com o OST mascara a sua identidade. Podem ser empregadas diversas tecnologias de armazenamento, bem como sistemas de arquivos locais (ext3, RaiserFS).</a:t>
            </a:r>
          </a:p>
          <a:p>
            <a:pPr marL="228600" indent="-228600">
              <a:buAutoNum type="arabicPeriod"/>
            </a:pPr>
            <a:endParaRPr lang="pt-BR" baseline="0" dirty="0" smtClean="0"/>
          </a:p>
          <a:p>
            <a:pPr marL="228600" indent="-228600">
              <a:buAutoNum type="arabicPeriod"/>
            </a:pPr>
            <a:r>
              <a:rPr lang="pt-BR" baseline="0" dirty="0" smtClean="0"/>
              <a:t>Todos os servidores podem manter cópias sincronizadas. O metasservidor redundante mantém com o original um registro transacional de todas as operações sobre os metadados. Existe um serviço chamado MGS que pode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9164B-D977-4E34-BF81-550A417AF21C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9164B-D977-4E34-BF81-550A417AF21C}" type="slidenum">
              <a:rPr lang="pt-BR" smtClean="0"/>
              <a:pPr/>
              <a:t>63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77419D8-46FD-4D98-AF9F-AF75F2D94E4F}" type="datetime10">
              <a:rPr lang="pt-BR" smtClean="0"/>
              <a:pPr/>
              <a:t>19:35</a:t>
            </a:fld>
            <a:endParaRPr lang="pt-B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B54F002-F607-4A0F-939E-EDBCA41EA4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920B-82A7-4A10-9BC2-1CDC5A426BCF}" type="datetime10">
              <a:rPr lang="pt-BR" smtClean="0"/>
              <a:pPr/>
              <a:t>19:35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F002-F607-4A0F-939E-EDBCA41EA4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01370-53CB-434B-80F2-061DD3C5286B}" type="datetime10">
              <a:rPr lang="pt-BR" smtClean="0"/>
              <a:pPr/>
              <a:t>19:35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F002-F607-4A0F-939E-EDBCA41EA4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C65D94D-059E-4774-A60D-9F925F644755}" type="datetime10">
              <a:rPr lang="pt-BR" smtClean="0"/>
              <a:pPr/>
              <a:t>19:35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B54F002-F607-4A0F-939E-EDBCA41EA40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8EA7B60-69D6-49F1-8622-8AC1929E02B4}" type="datetime10">
              <a:rPr lang="pt-BR" smtClean="0"/>
              <a:pPr/>
              <a:t>19:35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B54F002-F607-4A0F-939E-EDBCA41EA4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AB82-EBF7-4AF2-B2E8-BD74DBCD38C6}" type="datetime10">
              <a:rPr lang="pt-BR" smtClean="0"/>
              <a:pPr/>
              <a:t>19:35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F002-F607-4A0F-939E-EDBCA41EA40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2D255-A0A4-4072-9829-A9552C7DCC3C}" type="datetime10">
              <a:rPr lang="pt-BR" smtClean="0"/>
              <a:pPr/>
              <a:t>19:35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F002-F607-4A0F-939E-EDBCA41EA40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B2563AF-1341-4532-9C11-C2970C27762A}" type="datetime10">
              <a:rPr lang="pt-BR" smtClean="0"/>
              <a:pPr/>
              <a:t>19:35</a:t>
            </a:fld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B54F002-F607-4A0F-939E-EDBCA41EA40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B378-822A-4543-BC52-084C0A4E56AD}" type="datetime10">
              <a:rPr lang="pt-BR" smtClean="0"/>
              <a:pPr/>
              <a:t>19:35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F002-F607-4A0F-939E-EDBCA41EA4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915E657-BEC3-485D-9AA6-FBB87AEBD36B}" type="datetime10">
              <a:rPr lang="pt-BR" smtClean="0"/>
              <a:pPr/>
              <a:t>19:35</a:t>
            </a:fld>
            <a:endParaRPr lang="pt-B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B54F002-F607-4A0F-939E-EDBCA41EA40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418B200-436F-40B9-994D-7FA275CBED2E}" type="datetime10">
              <a:rPr lang="pt-BR" smtClean="0"/>
              <a:pPr/>
              <a:t>19:35</a:t>
            </a:fld>
            <a:endParaRPr lang="pt-B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B54F002-F607-4A0F-939E-EDBCA41EA40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5FB77E7-348C-4ECF-A207-4688880A5CE1}" type="datetime10">
              <a:rPr lang="pt-BR" smtClean="0"/>
              <a:pPr/>
              <a:t>19:35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B54F002-F607-4A0F-939E-EDBCA41EA4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84" y="1428736"/>
            <a:ext cx="6172200" cy="1894362"/>
          </a:xfrm>
        </p:spPr>
        <p:txBody>
          <a:bodyPr>
            <a:noAutofit/>
          </a:bodyPr>
          <a:lstStyle/>
          <a:p>
            <a:r>
              <a:rPr lang="pt-BR" sz="4800" cap="none" dirty="0" err="1" smtClean="0">
                <a:solidFill>
                  <a:schemeClr val="tx1"/>
                </a:solidFill>
              </a:rPr>
              <a:t>Evaluating</a:t>
            </a:r>
            <a:r>
              <a:rPr lang="pt-BR" sz="4800" cap="none" dirty="0" smtClean="0">
                <a:solidFill>
                  <a:schemeClr val="tx1"/>
                </a:solidFill>
              </a:rPr>
              <a:t> </a:t>
            </a:r>
            <a:r>
              <a:rPr lang="pt-BR" sz="4800" cap="none" dirty="0" err="1" smtClean="0">
                <a:solidFill>
                  <a:schemeClr val="tx1"/>
                </a:solidFill>
              </a:rPr>
              <a:t>the</a:t>
            </a:r>
            <a:r>
              <a:rPr lang="pt-BR" sz="4800" cap="none" dirty="0" smtClean="0">
                <a:solidFill>
                  <a:schemeClr val="tx1"/>
                </a:solidFill>
              </a:rPr>
              <a:t> </a:t>
            </a:r>
            <a:br>
              <a:rPr lang="pt-BR" sz="4800" cap="none" dirty="0" smtClean="0">
                <a:solidFill>
                  <a:schemeClr val="tx1"/>
                </a:solidFill>
              </a:rPr>
            </a:br>
            <a:r>
              <a:rPr lang="pt-BR" sz="4800" cap="none" dirty="0" smtClean="0">
                <a:solidFill>
                  <a:schemeClr val="tx1"/>
                </a:solidFill>
              </a:rPr>
              <a:t>Performance </a:t>
            </a:r>
            <a:r>
              <a:rPr lang="pt-BR" sz="4800" cap="none" dirty="0" err="1" smtClean="0">
                <a:solidFill>
                  <a:schemeClr val="tx1"/>
                </a:solidFill>
              </a:rPr>
              <a:t>of</a:t>
            </a:r>
            <a:r>
              <a:rPr lang="pt-BR" sz="4800" cap="none" dirty="0" smtClean="0">
                <a:solidFill>
                  <a:schemeClr val="tx1"/>
                </a:solidFill>
              </a:rPr>
              <a:t> </a:t>
            </a:r>
            <a:br>
              <a:rPr lang="pt-BR" sz="4800" cap="none" dirty="0" smtClean="0">
                <a:solidFill>
                  <a:schemeClr val="tx1"/>
                </a:solidFill>
              </a:rPr>
            </a:br>
            <a:r>
              <a:rPr lang="pt-BR" sz="4800" cap="none" dirty="0" smtClean="0">
                <a:solidFill>
                  <a:schemeClr val="tx1"/>
                </a:solidFill>
              </a:rPr>
              <a:t>Lustre File System</a:t>
            </a:r>
            <a:endParaRPr lang="pt-BR" sz="4800" cap="none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5918" y="3357562"/>
            <a:ext cx="7143800" cy="3017360"/>
          </a:xfrm>
        </p:spPr>
        <p:txBody>
          <a:bodyPr>
            <a:normAutofit/>
          </a:bodyPr>
          <a:lstStyle/>
          <a:p>
            <a:r>
              <a:rPr lang="pt-BR" dirty="0" smtClean="0"/>
              <a:t> </a:t>
            </a:r>
          </a:p>
          <a:p>
            <a:r>
              <a:rPr lang="pt-BR" sz="2000" dirty="0" smtClean="0">
                <a:solidFill>
                  <a:schemeClr val="tx1"/>
                </a:solidFill>
              </a:rPr>
              <a:t>	</a:t>
            </a:r>
            <a:r>
              <a:rPr lang="pt-BR" sz="2000" dirty="0" err="1" smtClean="0">
                <a:solidFill>
                  <a:schemeClr val="tx1"/>
                </a:solidFill>
              </a:rPr>
              <a:t>Francieli</a:t>
            </a:r>
            <a:r>
              <a:rPr lang="pt-BR" sz="2000" dirty="0" smtClean="0">
                <a:solidFill>
                  <a:schemeClr val="tx1"/>
                </a:solidFill>
              </a:rPr>
              <a:t> </a:t>
            </a:r>
            <a:r>
              <a:rPr lang="pt-BR" sz="2000" dirty="0" err="1" smtClean="0">
                <a:solidFill>
                  <a:schemeClr val="tx1"/>
                </a:solidFill>
              </a:rPr>
              <a:t>Zanon</a:t>
            </a:r>
            <a:r>
              <a:rPr lang="pt-BR" sz="2000" dirty="0" smtClean="0">
                <a:solidFill>
                  <a:schemeClr val="tx1"/>
                </a:solidFill>
              </a:rPr>
              <a:t> </a:t>
            </a:r>
            <a:r>
              <a:rPr lang="pt-BR" sz="2000" dirty="0" err="1" smtClean="0">
                <a:solidFill>
                  <a:schemeClr val="tx1"/>
                </a:solidFill>
              </a:rPr>
              <a:t>Boito</a:t>
            </a:r>
            <a:endParaRPr lang="pt-BR" sz="2000" dirty="0" smtClean="0">
              <a:solidFill>
                <a:schemeClr val="tx1"/>
              </a:solidFill>
            </a:endParaRPr>
          </a:p>
          <a:p>
            <a:r>
              <a:rPr lang="pt-BR" sz="2000" dirty="0" smtClean="0">
                <a:solidFill>
                  <a:schemeClr val="tx1"/>
                </a:solidFill>
              </a:rPr>
              <a:t>	Rodrigo Virote </a:t>
            </a:r>
            <a:r>
              <a:rPr lang="pt-BR" sz="2000" dirty="0" err="1" smtClean="0">
                <a:solidFill>
                  <a:schemeClr val="tx1"/>
                </a:solidFill>
              </a:rPr>
              <a:t>Kassick</a:t>
            </a:r>
            <a:endParaRPr lang="pt-BR" sz="2000" dirty="0" smtClean="0">
              <a:solidFill>
                <a:schemeClr val="tx1"/>
              </a:solidFill>
            </a:endParaRPr>
          </a:p>
          <a:p>
            <a:r>
              <a:rPr lang="pt-BR" sz="2000" dirty="0" smtClean="0">
                <a:solidFill>
                  <a:schemeClr val="tx1"/>
                </a:solidFill>
              </a:rPr>
              <a:t>	Philippe </a:t>
            </a:r>
            <a:r>
              <a:rPr lang="pt-BR" sz="2000" dirty="0" smtClean="0">
                <a:solidFill>
                  <a:schemeClr val="tx1"/>
                </a:solidFill>
              </a:rPr>
              <a:t>O. A. Navaux</a:t>
            </a:r>
          </a:p>
          <a:p>
            <a:endParaRPr lang="pt-BR" dirty="0" smtClean="0">
              <a:solidFill>
                <a:schemeClr val="tx1"/>
              </a:solidFill>
            </a:endParaRP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VII Workshop de Processamento Paralelo e Distribuído 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Instituto </a:t>
            </a:r>
            <a:r>
              <a:rPr lang="pt-BR" dirty="0" smtClean="0">
                <a:solidFill>
                  <a:schemeClr val="tx1"/>
                </a:solidFill>
              </a:rPr>
              <a:t>de Informática – UFRGS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Porto Alegre, </a:t>
            </a:r>
            <a:r>
              <a:rPr lang="pt-BR" dirty="0" smtClean="0">
                <a:solidFill>
                  <a:schemeClr val="tx1"/>
                </a:solidFill>
              </a:rPr>
              <a:t>21 de agosto de </a:t>
            </a:r>
            <a:r>
              <a:rPr lang="pt-BR" dirty="0" smtClean="0">
                <a:solidFill>
                  <a:schemeClr val="tx1"/>
                </a:solidFill>
              </a:rPr>
              <a:t>2009.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745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ângulo 6"/>
          <p:cNvSpPr/>
          <p:nvPr/>
        </p:nvSpPr>
        <p:spPr>
          <a:xfrm>
            <a:off x="0" y="0"/>
            <a:ext cx="9358346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Box 5"/>
          <p:cNvSpPr txBox="1"/>
          <p:nvPr/>
        </p:nvSpPr>
        <p:spPr>
          <a:xfrm>
            <a:off x="8072462" y="-24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2103455-4DCA-4AC9-AF9B-857BF15C8DD9}" type="slidenum">
              <a:rPr lang="pt-BR" smtClean="0"/>
              <a:pPr/>
              <a:t>10</a:t>
            </a:fld>
            <a:r>
              <a:rPr lang="pt-BR" dirty="0" smtClean="0"/>
              <a:t> de 96</a:t>
            </a:r>
            <a:endParaRPr lang="pt-BR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642918"/>
            <a:ext cx="7000924" cy="7143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4000" b="1" dirty="0" smtClean="0">
                <a:latin typeface="Arial" pitchFamily="34" charset="0"/>
                <a:cs typeface="Arial" pitchFamily="34" charset="0"/>
              </a:rPr>
              <a:t>O objetivo desse trabalho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97939" y="345024"/>
            <a:ext cx="960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Introdução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stu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64365" cy="685800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0"/>
            <a:ext cx="9358346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ctangle 4"/>
          <p:cNvSpPr/>
          <p:nvPr/>
        </p:nvSpPr>
        <p:spPr>
          <a:xfrm>
            <a:off x="1000100" y="1357298"/>
            <a:ext cx="7215238" cy="378621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Box 5"/>
          <p:cNvSpPr txBox="1"/>
          <p:nvPr/>
        </p:nvSpPr>
        <p:spPr>
          <a:xfrm>
            <a:off x="8072462" y="-24"/>
            <a:ext cx="1074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2103455-4DCA-4AC9-AF9B-857BF15C8DD9}" type="slidenum">
              <a:rPr lang="pt-BR" smtClean="0"/>
              <a:pPr/>
              <a:t>11</a:t>
            </a:fld>
            <a:r>
              <a:rPr lang="pt-BR" dirty="0" smtClean="0"/>
              <a:t> de 96</a:t>
            </a:r>
          </a:p>
          <a:p>
            <a:endParaRPr lang="pt-BR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857224" y="1571612"/>
            <a:ext cx="7000924" cy="7143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sz="4000" b="1" dirty="0" smtClean="0">
                <a:latin typeface="Arial" pitchFamily="34" charset="0"/>
                <a:cs typeface="Arial" pitchFamily="34" charset="0"/>
              </a:rPr>
              <a:t>   Estudar o desempenho do sistema de arquivos Lustre sob padrões de acesso observados na prática.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97939" y="345024"/>
            <a:ext cx="960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Introdução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788.jpg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3688" y="857240"/>
            <a:ext cx="7467600" cy="1143000"/>
          </a:xfrm>
        </p:spPr>
        <p:txBody>
          <a:bodyPr>
            <a:normAutofit/>
          </a:bodyPr>
          <a:lstStyle/>
          <a:p>
            <a:r>
              <a:rPr lang="pt-BR" sz="4000" dirty="0" smtClean="0">
                <a:solidFill>
                  <a:schemeClr val="tx1"/>
                </a:solidFill>
              </a:rPr>
              <a:t>Roteiro</a:t>
            </a:r>
            <a:endParaRPr lang="pt-BR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 rot="21540000">
            <a:off x="2248330" y="2006587"/>
            <a:ext cx="7500990" cy="4786346"/>
          </a:xfrm>
        </p:spPr>
        <p:txBody>
          <a:bodyPr>
            <a:normAutofit/>
          </a:bodyPr>
          <a:lstStyle/>
          <a:p>
            <a:r>
              <a:rPr lang="pt-BR" sz="3200" dirty="0" smtClean="0"/>
              <a:t>Introdução</a:t>
            </a:r>
          </a:p>
          <a:p>
            <a:endParaRPr lang="pt-BR" sz="100" dirty="0" smtClean="0"/>
          </a:p>
          <a:p>
            <a:r>
              <a:rPr lang="pt-BR" sz="3200" i="1" dirty="0" smtClean="0"/>
              <a:t>Lustre File System</a:t>
            </a:r>
          </a:p>
          <a:p>
            <a:endParaRPr lang="pt-BR" sz="100" i="1" dirty="0" smtClean="0"/>
          </a:p>
          <a:p>
            <a:r>
              <a:rPr lang="pt-BR" sz="3200" dirty="0" smtClean="0"/>
              <a:t>Testes propostos</a:t>
            </a:r>
          </a:p>
          <a:p>
            <a:endParaRPr lang="pt-BR" sz="100" dirty="0" smtClean="0"/>
          </a:p>
          <a:p>
            <a:r>
              <a:rPr lang="pt-BR" sz="3200" dirty="0" smtClean="0"/>
              <a:t>Resultados</a:t>
            </a:r>
          </a:p>
          <a:p>
            <a:endParaRPr lang="pt-BR" sz="100" dirty="0" smtClean="0"/>
          </a:p>
          <a:p>
            <a:r>
              <a:rPr lang="pt-BR" sz="3200" dirty="0" smtClean="0"/>
              <a:t>Conclusões</a:t>
            </a:r>
            <a:endParaRPr lang="pt-BR" sz="3200" dirty="0"/>
          </a:p>
        </p:txBody>
      </p:sp>
      <p:sp>
        <p:nvSpPr>
          <p:cNvPr id="10" name="Freeform 9"/>
          <p:cNvSpPr/>
          <p:nvPr/>
        </p:nvSpPr>
        <p:spPr>
          <a:xfrm>
            <a:off x="2272145" y="2105891"/>
            <a:ext cx="2663030" cy="555795"/>
          </a:xfrm>
          <a:custGeom>
            <a:avLst/>
            <a:gdLst>
              <a:gd name="connsiteX0" fmla="*/ 0 w 2663030"/>
              <a:gd name="connsiteY0" fmla="*/ 471054 h 555795"/>
              <a:gd name="connsiteX1" fmla="*/ 568037 w 2663030"/>
              <a:gd name="connsiteY1" fmla="*/ 41564 h 555795"/>
              <a:gd name="connsiteX2" fmla="*/ 609600 w 2663030"/>
              <a:gd name="connsiteY2" fmla="*/ 0 h 555795"/>
              <a:gd name="connsiteX3" fmla="*/ 554182 w 2663030"/>
              <a:gd name="connsiteY3" fmla="*/ 41564 h 555795"/>
              <a:gd name="connsiteX4" fmla="*/ 457200 w 2663030"/>
              <a:gd name="connsiteY4" fmla="*/ 207818 h 555795"/>
              <a:gd name="connsiteX5" fmla="*/ 401782 w 2663030"/>
              <a:gd name="connsiteY5" fmla="*/ 277091 h 555795"/>
              <a:gd name="connsiteX6" fmla="*/ 387928 w 2663030"/>
              <a:gd name="connsiteY6" fmla="*/ 318654 h 555795"/>
              <a:gd name="connsiteX7" fmla="*/ 360219 w 2663030"/>
              <a:gd name="connsiteY7" fmla="*/ 346364 h 555795"/>
              <a:gd name="connsiteX8" fmla="*/ 374073 w 2663030"/>
              <a:gd name="connsiteY8" fmla="*/ 387927 h 555795"/>
              <a:gd name="connsiteX9" fmla="*/ 471055 w 2663030"/>
              <a:gd name="connsiteY9" fmla="*/ 360218 h 555795"/>
              <a:gd name="connsiteX10" fmla="*/ 429491 w 2663030"/>
              <a:gd name="connsiteY10" fmla="*/ 374073 h 555795"/>
              <a:gd name="connsiteX11" fmla="*/ 568037 w 2663030"/>
              <a:gd name="connsiteY11" fmla="*/ 235527 h 555795"/>
              <a:gd name="connsiteX12" fmla="*/ 609600 w 2663030"/>
              <a:gd name="connsiteY12" fmla="*/ 207818 h 555795"/>
              <a:gd name="connsiteX13" fmla="*/ 762000 w 2663030"/>
              <a:gd name="connsiteY13" fmla="*/ 180109 h 555795"/>
              <a:gd name="connsiteX14" fmla="*/ 609600 w 2663030"/>
              <a:gd name="connsiteY14" fmla="*/ 360218 h 555795"/>
              <a:gd name="connsiteX15" fmla="*/ 568037 w 2663030"/>
              <a:gd name="connsiteY15" fmla="*/ 415636 h 555795"/>
              <a:gd name="connsiteX16" fmla="*/ 609600 w 2663030"/>
              <a:gd name="connsiteY16" fmla="*/ 387927 h 555795"/>
              <a:gd name="connsiteX17" fmla="*/ 720437 w 2663030"/>
              <a:gd name="connsiteY17" fmla="*/ 332509 h 555795"/>
              <a:gd name="connsiteX18" fmla="*/ 914400 w 2663030"/>
              <a:gd name="connsiteY18" fmla="*/ 249382 h 555795"/>
              <a:gd name="connsiteX19" fmla="*/ 900546 w 2663030"/>
              <a:gd name="connsiteY19" fmla="*/ 277091 h 555795"/>
              <a:gd name="connsiteX20" fmla="*/ 803564 w 2663030"/>
              <a:gd name="connsiteY20" fmla="*/ 498764 h 555795"/>
              <a:gd name="connsiteX21" fmla="*/ 831273 w 2663030"/>
              <a:gd name="connsiteY21" fmla="*/ 471054 h 555795"/>
              <a:gd name="connsiteX22" fmla="*/ 955964 w 2663030"/>
              <a:gd name="connsiteY22" fmla="*/ 387927 h 555795"/>
              <a:gd name="connsiteX23" fmla="*/ 1094510 w 2663030"/>
              <a:gd name="connsiteY23" fmla="*/ 193964 h 555795"/>
              <a:gd name="connsiteX24" fmla="*/ 1080655 w 2663030"/>
              <a:gd name="connsiteY24" fmla="*/ 152400 h 555795"/>
              <a:gd name="connsiteX25" fmla="*/ 1052946 w 2663030"/>
              <a:gd name="connsiteY25" fmla="*/ 193964 h 555795"/>
              <a:gd name="connsiteX26" fmla="*/ 1011382 w 2663030"/>
              <a:gd name="connsiteY26" fmla="*/ 263236 h 555795"/>
              <a:gd name="connsiteX27" fmla="*/ 969819 w 2663030"/>
              <a:gd name="connsiteY27" fmla="*/ 360218 h 555795"/>
              <a:gd name="connsiteX28" fmla="*/ 1149928 w 2663030"/>
              <a:gd name="connsiteY28" fmla="*/ 304800 h 555795"/>
              <a:gd name="connsiteX29" fmla="*/ 1219200 w 2663030"/>
              <a:gd name="connsiteY29" fmla="*/ 235527 h 555795"/>
              <a:gd name="connsiteX30" fmla="*/ 1274619 w 2663030"/>
              <a:gd name="connsiteY30" fmla="*/ 193964 h 555795"/>
              <a:gd name="connsiteX31" fmla="*/ 1163782 w 2663030"/>
              <a:gd name="connsiteY31" fmla="*/ 374073 h 555795"/>
              <a:gd name="connsiteX32" fmla="*/ 1371600 w 2663030"/>
              <a:gd name="connsiteY32" fmla="*/ 193964 h 555795"/>
              <a:gd name="connsiteX33" fmla="*/ 1427019 w 2663030"/>
              <a:gd name="connsiteY33" fmla="*/ 124691 h 555795"/>
              <a:gd name="connsiteX34" fmla="*/ 1454728 w 2663030"/>
              <a:gd name="connsiteY34" fmla="*/ 83127 h 555795"/>
              <a:gd name="connsiteX35" fmla="*/ 1413164 w 2663030"/>
              <a:gd name="connsiteY35" fmla="*/ 152400 h 555795"/>
              <a:gd name="connsiteX36" fmla="*/ 1343891 w 2663030"/>
              <a:gd name="connsiteY36" fmla="*/ 304800 h 555795"/>
              <a:gd name="connsiteX37" fmla="*/ 1357746 w 2663030"/>
              <a:gd name="connsiteY37" fmla="*/ 415636 h 555795"/>
              <a:gd name="connsiteX38" fmla="*/ 1496291 w 2663030"/>
              <a:gd name="connsiteY38" fmla="*/ 401782 h 555795"/>
              <a:gd name="connsiteX39" fmla="*/ 1704110 w 2663030"/>
              <a:gd name="connsiteY39" fmla="*/ 235527 h 555795"/>
              <a:gd name="connsiteX40" fmla="*/ 1745673 w 2663030"/>
              <a:gd name="connsiteY40" fmla="*/ 166254 h 555795"/>
              <a:gd name="connsiteX41" fmla="*/ 1704110 w 2663030"/>
              <a:gd name="connsiteY41" fmla="*/ 180109 h 555795"/>
              <a:gd name="connsiteX42" fmla="*/ 1662546 w 2663030"/>
              <a:gd name="connsiteY42" fmla="*/ 263236 h 555795"/>
              <a:gd name="connsiteX43" fmla="*/ 1607128 w 2663030"/>
              <a:gd name="connsiteY43" fmla="*/ 346364 h 555795"/>
              <a:gd name="connsiteX44" fmla="*/ 1593273 w 2663030"/>
              <a:gd name="connsiteY44" fmla="*/ 387927 h 555795"/>
              <a:gd name="connsiteX45" fmla="*/ 1731819 w 2663030"/>
              <a:gd name="connsiteY45" fmla="*/ 346364 h 555795"/>
              <a:gd name="connsiteX46" fmla="*/ 1842655 w 2663030"/>
              <a:gd name="connsiteY46" fmla="*/ 263236 h 555795"/>
              <a:gd name="connsiteX47" fmla="*/ 1884219 w 2663030"/>
              <a:gd name="connsiteY47" fmla="*/ 290945 h 555795"/>
              <a:gd name="connsiteX48" fmla="*/ 1856510 w 2663030"/>
              <a:gd name="connsiteY48" fmla="*/ 401782 h 555795"/>
              <a:gd name="connsiteX49" fmla="*/ 1995055 w 2663030"/>
              <a:gd name="connsiteY49" fmla="*/ 332509 h 555795"/>
              <a:gd name="connsiteX50" fmla="*/ 2050473 w 2663030"/>
              <a:gd name="connsiteY50" fmla="*/ 249382 h 555795"/>
              <a:gd name="connsiteX51" fmla="*/ 2078182 w 2663030"/>
              <a:gd name="connsiteY51" fmla="*/ 193964 h 555795"/>
              <a:gd name="connsiteX52" fmla="*/ 2036619 w 2663030"/>
              <a:gd name="connsiteY52" fmla="*/ 249382 h 555795"/>
              <a:gd name="connsiteX53" fmla="*/ 2008910 w 2663030"/>
              <a:gd name="connsiteY53" fmla="*/ 346364 h 555795"/>
              <a:gd name="connsiteX54" fmla="*/ 1981200 w 2663030"/>
              <a:gd name="connsiteY54" fmla="*/ 415636 h 555795"/>
              <a:gd name="connsiteX55" fmla="*/ 2008910 w 2663030"/>
              <a:gd name="connsiteY55" fmla="*/ 457200 h 555795"/>
              <a:gd name="connsiteX56" fmla="*/ 2313710 w 2663030"/>
              <a:gd name="connsiteY56" fmla="*/ 166254 h 555795"/>
              <a:gd name="connsiteX57" fmla="*/ 2327564 w 2663030"/>
              <a:gd name="connsiteY57" fmla="*/ 124691 h 555795"/>
              <a:gd name="connsiteX58" fmla="*/ 2299855 w 2663030"/>
              <a:gd name="connsiteY58" fmla="*/ 166254 h 555795"/>
              <a:gd name="connsiteX59" fmla="*/ 2272146 w 2663030"/>
              <a:gd name="connsiteY59" fmla="*/ 263236 h 555795"/>
              <a:gd name="connsiteX60" fmla="*/ 2258291 w 2663030"/>
              <a:gd name="connsiteY60" fmla="*/ 318654 h 555795"/>
              <a:gd name="connsiteX61" fmla="*/ 2369128 w 2663030"/>
              <a:gd name="connsiteY61" fmla="*/ 263236 h 555795"/>
              <a:gd name="connsiteX62" fmla="*/ 2493819 w 2663030"/>
              <a:gd name="connsiteY62" fmla="*/ 110836 h 555795"/>
              <a:gd name="connsiteX63" fmla="*/ 2466110 w 2663030"/>
              <a:gd name="connsiteY63" fmla="*/ 152400 h 555795"/>
              <a:gd name="connsiteX64" fmla="*/ 2424546 w 2663030"/>
              <a:gd name="connsiteY64" fmla="*/ 277091 h 555795"/>
              <a:gd name="connsiteX65" fmla="*/ 2438400 w 2663030"/>
              <a:gd name="connsiteY65" fmla="*/ 360218 h 555795"/>
              <a:gd name="connsiteX66" fmla="*/ 2493819 w 2663030"/>
              <a:gd name="connsiteY66" fmla="*/ 332509 h 555795"/>
              <a:gd name="connsiteX67" fmla="*/ 2660073 w 2663030"/>
              <a:gd name="connsiteY67" fmla="*/ 193964 h 555795"/>
              <a:gd name="connsiteX68" fmla="*/ 2660073 w 2663030"/>
              <a:gd name="connsiteY68" fmla="*/ 180109 h 55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663030" h="555795">
                <a:moveTo>
                  <a:pt x="0" y="471054"/>
                </a:moveTo>
                <a:cubicBezTo>
                  <a:pt x="219047" y="325024"/>
                  <a:pt x="110503" y="398663"/>
                  <a:pt x="568037" y="41564"/>
                </a:cubicBezTo>
                <a:cubicBezTo>
                  <a:pt x="583483" y="29509"/>
                  <a:pt x="629193" y="0"/>
                  <a:pt x="609600" y="0"/>
                </a:cubicBezTo>
                <a:cubicBezTo>
                  <a:pt x="586509" y="0"/>
                  <a:pt x="570510" y="25236"/>
                  <a:pt x="554182" y="41564"/>
                </a:cubicBezTo>
                <a:cubicBezTo>
                  <a:pt x="501171" y="94575"/>
                  <a:pt x="499090" y="139748"/>
                  <a:pt x="457200" y="207818"/>
                </a:cubicBezTo>
                <a:cubicBezTo>
                  <a:pt x="441702" y="233002"/>
                  <a:pt x="420255" y="254000"/>
                  <a:pt x="401782" y="277091"/>
                </a:cubicBezTo>
                <a:cubicBezTo>
                  <a:pt x="397164" y="290945"/>
                  <a:pt x="395441" y="306131"/>
                  <a:pt x="387928" y="318654"/>
                </a:cubicBezTo>
                <a:cubicBezTo>
                  <a:pt x="381208" y="329855"/>
                  <a:pt x="362781" y="333555"/>
                  <a:pt x="360219" y="346364"/>
                </a:cubicBezTo>
                <a:cubicBezTo>
                  <a:pt x="357355" y="360684"/>
                  <a:pt x="369455" y="374073"/>
                  <a:pt x="374073" y="387927"/>
                </a:cubicBezTo>
                <a:cubicBezTo>
                  <a:pt x="406400" y="378691"/>
                  <a:pt x="438438" y="368372"/>
                  <a:pt x="471055" y="360218"/>
                </a:cubicBezTo>
                <a:cubicBezTo>
                  <a:pt x="485223" y="356676"/>
                  <a:pt x="420525" y="385601"/>
                  <a:pt x="429491" y="374073"/>
                </a:cubicBezTo>
                <a:cubicBezTo>
                  <a:pt x="469588" y="322519"/>
                  <a:pt x="513695" y="271755"/>
                  <a:pt x="568037" y="235527"/>
                </a:cubicBezTo>
                <a:cubicBezTo>
                  <a:pt x="581891" y="226291"/>
                  <a:pt x="593590" y="212392"/>
                  <a:pt x="609600" y="207818"/>
                </a:cubicBezTo>
                <a:cubicBezTo>
                  <a:pt x="659246" y="193633"/>
                  <a:pt x="711200" y="189345"/>
                  <a:pt x="762000" y="180109"/>
                </a:cubicBezTo>
                <a:cubicBezTo>
                  <a:pt x="622993" y="319117"/>
                  <a:pt x="703839" y="225592"/>
                  <a:pt x="609600" y="360218"/>
                </a:cubicBezTo>
                <a:cubicBezTo>
                  <a:pt x="596358" y="379135"/>
                  <a:pt x="568037" y="392545"/>
                  <a:pt x="568037" y="415636"/>
                </a:cubicBezTo>
                <a:cubicBezTo>
                  <a:pt x="568037" y="432287"/>
                  <a:pt x="594982" y="395900"/>
                  <a:pt x="609600" y="387927"/>
                </a:cubicBezTo>
                <a:cubicBezTo>
                  <a:pt x="645863" y="368147"/>
                  <a:pt x="682833" y="349602"/>
                  <a:pt x="720437" y="332509"/>
                </a:cubicBezTo>
                <a:cubicBezTo>
                  <a:pt x="784474" y="303401"/>
                  <a:pt x="849746" y="277091"/>
                  <a:pt x="914400" y="249382"/>
                </a:cubicBezTo>
                <a:cubicBezTo>
                  <a:pt x="977068" y="186716"/>
                  <a:pt x="917014" y="244156"/>
                  <a:pt x="900546" y="277091"/>
                </a:cubicBezTo>
                <a:cubicBezTo>
                  <a:pt x="864477" y="349229"/>
                  <a:pt x="746535" y="555795"/>
                  <a:pt x="803564" y="498764"/>
                </a:cubicBezTo>
                <a:cubicBezTo>
                  <a:pt x="812800" y="489527"/>
                  <a:pt x="820709" y="478737"/>
                  <a:pt x="831273" y="471054"/>
                </a:cubicBezTo>
                <a:cubicBezTo>
                  <a:pt x="871672" y="441673"/>
                  <a:pt x="918215" y="420643"/>
                  <a:pt x="955964" y="387927"/>
                </a:cubicBezTo>
                <a:cubicBezTo>
                  <a:pt x="1026858" y="326485"/>
                  <a:pt x="1049853" y="272113"/>
                  <a:pt x="1094510" y="193964"/>
                </a:cubicBezTo>
                <a:cubicBezTo>
                  <a:pt x="1089892" y="180109"/>
                  <a:pt x="1095259" y="152400"/>
                  <a:pt x="1080655" y="152400"/>
                </a:cubicBezTo>
                <a:cubicBezTo>
                  <a:pt x="1064004" y="152400"/>
                  <a:pt x="1061771" y="179844"/>
                  <a:pt x="1052946" y="193964"/>
                </a:cubicBezTo>
                <a:cubicBezTo>
                  <a:pt x="1038674" y="216799"/>
                  <a:pt x="1023425" y="239151"/>
                  <a:pt x="1011382" y="263236"/>
                </a:cubicBezTo>
                <a:cubicBezTo>
                  <a:pt x="995653" y="294694"/>
                  <a:pt x="936131" y="350112"/>
                  <a:pt x="969819" y="360218"/>
                </a:cubicBezTo>
                <a:lnTo>
                  <a:pt x="1149928" y="304800"/>
                </a:lnTo>
                <a:cubicBezTo>
                  <a:pt x="1173019" y="281709"/>
                  <a:pt x="1194793" y="257222"/>
                  <a:pt x="1219200" y="235527"/>
                </a:cubicBezTo>
                <a:cubicBezTo>
                  <a:pt x="1236458" y="220186"/>
                  <a:pt x="1274619" y="170873"/>
                  <a:pt x="1274619" y="193964"/>
                </a:cubicBezTo>
                <a:cubicBezTo>
                  <a:pt x="1274619" y="213251"/>
                  <a:pt x="1118966" y="351665"/>
                  <a:pt x="1163782" y="374073"/>
                </a:cubicBezTo>
                <a:cubicBezTo>
                  <a:pt x="1187887" y="386125"/>
                  <a:pt x="1364028" y="202224"/>
                  <a:pt x="1371600" y="193964"/>
                </a:cubicBezTo>
                <a:cubicBezTo>
                  <a:pt x="1391582" y="172166"/>
                  <a:pt x="1409276" y="148348"/>
                  <a:pt x="1427019" y="124691"/>
                </a:cubicBezTo>
                <a:cubicBezTo>
                  <a:pt x="1437010" y="111370"/>
                  <a:pt x="1462175" y="68234"/>
                  <a:pt x="1454728" y="83127"/>
                </a:cubicBezTo>
                <a:cubicBezTo>
                  <a:pt x="1442685" y="107212"/>
                  <a:pt x="1425207" y="128314"/>
                  <a:pt x="1413164" y="152400"/>
                </a:cubicBezTo>
                <a:cubicBezTo>
                  <a:pt x="1388209" y="202311"/>
                  <a:pt x="1366982" y="254000"/>
                  <a:pt x="1343891" y="304800"/>
                </a:cubicBezTo>
                <a:cubicBezTo>
                  <a:pt x="1348509" y="341745"/>
                  <a:pt x="1326334" y="395647"/>
                  <a:pt x="1357746" y="415636"/>
                </a:cubicBezTo>
                <a:cubicBezTo>
                  <a:pt x="1396902" y="440553"/>
                  <a:pt x="1453035" y="418604"/>
                  <a:pt x="1496291" y="401782"/>
                </a:cubicBezTo>
                <a:cubicBezTo>
                  <a:pt x="1518693" y="393070"/>
                  <a:pt x="1685000" y="256549"/>
                  <a:pt x="1704110" y="235527"/>
                </a:cubicBezTo>
                <a:cubicBezTo>
                  <a:pt x="1722224" y="215602"/>
                  <a:pt x="1745673" y="193182"/>
                  <a:pt x="1745673" y="166254"/>
                </a:cubicBezTo>
                <a:cubicBezTo>
                  <a:pt x="1745673" y="151650"/>
                  <a:pt x="1717964" y="175491"/>
                  <a:pt x="1704110" y="180109"/>
                </a:cubicBezTo>
                <a:cubicBezTo>
                  <a:pt x="1690255" y="207818"/>
                  <a:pt x="1678156" y="236476"/>
                  <a:pt x="1662546" y="263236"/>
                </a:cubicBezTo>
                <a:cubicBezTo>
                  <a:pt x="1645766" y="292002"/>
                  <a:pt x="1623301" y="317253"/>
                  <a:pt x="1607128" y="346364"/>
                </a:cubicBezTo>
                <a:cubicBezTo>
                  <a:pt x="1600036" y="359130"/>
                  <a:pt x="1578669" y="387927"/>
                  <a:pt x="1593273" y="387927"/>
                </a:cubicBezTo>
                <a:cubicBezTo>
                  <a:pt x="1641488" y="387927"/>
                  <a:pt x="1685637" y="360218"/>
                  <a:pt x="1731819" y="346364"/>
                </a:cubicBezTo>
                <a:cubicBezTo>
                  <a:pt x="1768764" y="318655"/>
                  <a:pt x="1807756" y="293482"/>
                  <a:pt x="1842655" y="263236"/>
                </a:cubicBezTo>
                <a:cubicBezTo>
                  <a:pt x="1985102" y="139781"/>
                  <a:pt x="1944970" y="118816"/>
                  <a:pt x="1884219" y="290945"/>
                </a:cubicBezTo>
                <a:cubicBezTo>
                  <a:pt x="1871544" y="326857"/>
                  <a:pt x="1820852" y="388410"/>
                  <a:pt x="1856510" y="401782"/>
                </a:cubicBezTo>
                <a:cubicBezTo>
                  <a:pt x="1904855" y="419912"/>
                  <a:pt x="1948873" y="355600"/>
                  <a:pt x="1995055" y="332509"/>
                </a:cubicBezTo>
                <a:cubicBezTo>
                  <a:pt x="2013528" y="304800"/>
                  <a:pt x="2033339" y="277938"/>
                  <a:pt x="2050473" y="249382"/>
                </a:cubicBezTo>
                <a:cubicBezTo>
                  <a:pt x="2061099" y="231672"/>
                  <a:pt x="2098835" y="193964"/>
                  <a:pt x="2078182" y="193964"/>
                </a:cubicBezTo>
                <a:cubicBezTo>
                  <a:pt x="2055091" y="193964"/>
                  <a:pt x="2050473" y="230909"/>
                  <a:pt x="2036619" y="249382"/>
                </a:cubicBezTo>
                <a:cubicBezTo>
                  <a:pt x="2027383" y="281709"/>
                  <a:pt x="2019542" y="314468"/>
                  <a:pt x="2008910" y="346364"/>
                </a:cubicBezTo>
                <a:cubicBezTo>
                  <a:pt x="2001045" y="369957"/>
                  <a:pt x="1981200" y="390766"/>
                  <a:pt x="1981200" y="415636"/>
                </a:cubicBezTo>
                <a:cubicBezTo>
                  <a:pt x="1981200" y="432287"/>
                  <a:pt x="1999673" y="443345"/>
                  <a:pt x="2008910" y="457200"/>
                </a:cubicBezTo>
                <a:cubicBezTo>
                  <a:pt x="2245095" y="254754"/>
                  <a:pt x="2146299" y="354591"/>
                  <a:pt x="2313710" y="166254"/>
                </a:cubicBezTo>
                <a:cubicBezTo>
                  <a:pt x="2318328" y="152400"/>
                  <a:pt x="2342168" y="124691"/>
                  <a:pt x="2327564" y="124691"/>
                </a:cubicBezTo>
                <a:cubicBezTo>
                  <a:pt x="2310913" y="124691"/>
                  <a:pt x="2306039" y="150794"/>
                  <a:pt x="2299855" y="166254"/>
                </a:cubicBezTo>
                <a:cubicBezTo>
                  <a:pt x="2287369" y="197470"/>
                  <a:pt x="2280992" y="230800"/>
                  <a:pt x="2272146" y="263236"/>
                </a:cubicBezTo>
                <a:cubicBezTo>
                  <a:pt x="2267136" y="281606"/>
                  <a:pt x="2239250" y="318654"/>
                  <a:pt x="2258291" y="318654"/>
                </a:cubicBezTo>
                <a:cubicBezTo>
                  <a:pt x="2299597" y="318654"/>
                  <a:pt x="2332182" y="281709"/>
                  <a:pt x="2369128" y="263236"/>
                </a:cubicBezTo>
                <a:cubicBezTo>
                  <a:pt x="2410692" y="212436"/>
                  <a:pt x="2530227" y="56223"/>
                  <a:pt x="2493819" y="110836"/>
                </a:cubicBezTo>
                <a:cubicBezTo>
                  <a:pt x="2484583" y="124691"/>
                  <a:pt x="2472514" y="137030"/>
                  <a:pt x="2466110" y="152400"/>
                </a:cubicBezTo>
                <a:cubicBezTo>
                  <a:pt x="2449259" y="192842"/>
                  <a:pt x="2438401" y="235527"/>
                  <a:pt x="2424546" y="277091"/>
                </a:cubicBezTo>
                <a:cubicBezTo>
                  <a:pt x="2429164" y="304800"/>
                  <a:pt x="2416464" y="342670"/>
                  <a:pt x="2438400" y="360218"/>
                </a:cubicBezTo>
                <a:cubicBezTo>
                  <a:pt x="2454528" y="373120"/>
                  <a:pt x="2476395" y="343597"/>
                  <a:pt x="2493819" y="332509"/>
                </a:cubicBezTo>
                <a:cubicBezTo>
                  <a:pt x="2558257" y="291503"/>
                  <a:pt x="2611301" y="252490"/>
                  <a:pt x="2660073" y="193964"/>
                </a:cubicBezTo>
                <a:cubicBezTo>
                  <a:pt x="2663030" y="190416"/>
                  <a:pt x="2660073" y="184727"/>
                  <a:pt x="2660073" y="180109"/>
                </a:cubicBezTo>
              </a:path>
            </a:pathLst>
          </a:cu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stu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64365" cy="6858000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0" y="0"/>
            <a:ext cx="9358346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642910" y="1357298"/>
            <a:ext cx="7786742" cy="328614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4348" y="1500174"/>
            <a:ext cx="7572428" cy="635798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O Lustre é um sistema desenvolvido desde o início com o objetivo de prover alto desempenho e escalar bem para clusters de milhares de nós.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72462" y="-24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2103455-4DCA-4AC9-AF9B-857BF15C8DD9}" type="slidenum">
              <a:rPr lang="pt-BR" smtClean="0"/>
              <a:pPr/>
              <a:t>13</a:t>
            </a:fld>
            <a:r>
              <a:rPr lang="pt-BR" dirty="0" smtClean="0"/>
              <a:t> de 96</a:t>
            </a:r>
            <a:endParaRPr lang="pt-BR" dirty="0"/>
          </a:p>
        </p:txBody>
      </p:sp>
      <p:sp>
        <p:nvSpPr>
          <p:cNvPr id="6" name="TextBox 5"/>
          <p:cNvSpPr txBox="1"/>
          <p:nvPr/>
        </p:nvSpPr>
        <p:spPr>
          <a:xfrm>
            <a:off x="8197939" y="345024"/>
            <a:ext cx="986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Lustre F.S.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M LEGÍTIMO “MOSQUETEIRO” À SERVIÇO DO SKATE - Foto Jean Schwarz.previe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14290"/>
            <a:ext cx="6072197" cy="6028886"/>
          </a:xfrm>
          <a:prstGeom prst="rect">
            <a:avLst/>
          </a:prstGeom>
        </p:spPr>
      </p:pic>
      <p:pic>
        <p:nvPicPr>
          <p:cNvPr id="14" name="Picture 13" descr="UM LEGÍTIMO “MOSQUETEIRO” À SERVIÇO DO SKATE - Foto Jean Schwarz.previe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214290"/>
            <a:ext cx="6072197" cy="602888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987826" y="5857892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Arquitetura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57752" y="5214950"/>
            <a:ext cx="3714776" cy="128588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357950" y="857232"/>
            <a:ext cx="2857520" cy="500066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Clientes;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72462" y="-12166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2103455-4DCA-4AC9-AF9B-857BF15C8DD9}" type="slidenum">
              <a:rPr lang="pt-BR" smtClean="0"/>
              <a:pPr/>
              <a:t>14</a:t>
            </a:fld>
            <a:r>
              <a:rPr lang="pt-BR" dirty="0" smtClean="0"/>
              <a:t> de 96</a:t>
            </a:r>
            <a:endParaRPr lang="pt-BR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857752" y="5357826"/>
            <a:ext cx="3643338" cy="171451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algn="ctr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Camada de sistema de arquivos virtual.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97939" y="345024"/>
            <a:ext cx="986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Lustre F.S.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uiExpand="1" build="p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UM LEGÍTIMO “MOSQUETEIRO” À SERVIÇO DO SKATE - Foto Jean Schwarz.previe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14290"/>
            <a:ext cx="6072196" cy="602888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357950" y="857232"/>
            <a:ext cx="2857520" cy="500066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Clientes;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69699" y="-24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2103455-4DCA-4AC9-AF9B-857BF15C8DD9}" type="slidenum">
              <a:rPr lang="pt-BR" smtClean="0"/>
              <a:pPr/>
              <a:t>15</a:t>
            </a:fld>
            <a:r>
              <a:rPr lang="pt-BR" dirty="0" smtClean="0"/>
              <a:t> de 96</a:t>
            </a:r>
            <a:endParaRPr lang="pt-BR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357950" y="1357298"/>
            <a:ext cx="2857520" cy="50006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Char char="-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Servidor de metadados (MDS);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97939" y="345024"/>
            <a:ext cx="986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Lustre F.S.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UM LEGÍTIMO “MOSQUETEIRO” À SERVIÇO DO SKATE - Foto Jean Schwarz.previe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8" y="214290"/>
            <a:ext cx="6072196" cy="602888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357950" y="857232"/>
            <a:ext cx="2857520" cy="500066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Clientes;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69699" y="-24"/>
            <a:ext cx="1074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2103455-4DCA-4AC9-AF9B-857BF15C8DD9}" type="slidenum">
              <a:rPr lang="pt-BR" smtClean="0"/>
              <a:pPr/>
              <a:t>16</a:t>
            </a:fld>
            <a:r>
              <a:rPr lang="pt-BR" dirty="0" smtClean="0"/>
              <a:t> de 96</a:t>
            </a:r>
          </a:p>
          <a:p>
            <a:endParaRPr lang="pt-BR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357950" y="1357298"/>
            <a:ext cx="2857520" cy="50006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Char char="-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Servidor de metadados (MDS);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357950" y="2571744"/>
            <a:ext cx="2857520" cy="50006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Char char="-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Servidores de dados (OST);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97939" y="345024"/>
            <a:ext cx="986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Lustre F.S.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857752" y="5286388"/>
            <a:ext cx="3714776" cy="121444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Picture 19" descr="UM LEGÍTIMO “MOSQUETEIRO” À SERVIÇO DO SKATE - Foto Jean Schwarz.previe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41" y="214290"/>
            <a:ext cx="6063533" cy="602888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357950" y="857232"/>
            <a:ext cx="2857520" cy="500066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Clientes;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72462" y="-24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2103455-4DCA-4AC9-AF9B-857BF15C8DD9}" type="slidenum">
              <a:rPr lang="pt-BR" smtClean="0"/>
              <a:pPr/>
              <a:t>17</a:t>
            </a:fld>
            <a:r>
              <a:rPr lang="pt-BR" dirty="0" smtClean="0"/>
              <a:t> de 96</a:t>
            </a:r>
            <a:endParaRPr lang="pt-BR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357950" y="1357298"/>
            <a:ext cx="2857520" cy="50006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Char char="-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Servidor de metadados (MDS);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357950" y="2571744"/>
            <a:ext cx="2857520" cy="50006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Char char="-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Servidores de dados (OST);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6357950" y="3429000"/>
            <a:ext cx="2857520" cy="50006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Char char="-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Dispositivos de armazenamento</a:t>
            </a:r>
            <a:r>
              <a:rPr kumimoji="0" lang="pt-B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(OBD);</a:t>
            </a: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857752" y="5357826"/>
            <a:ext cx="3643338" cy="171451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algn="ctr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Os OBDs não precisam ser discos.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97939" y="345024"/>
            <a:ext cx="986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Lustre F.S.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UM LEGÍTIMO “MOSQUETEIRO” À SERVIÇO DO SKATE - Foto Jean Schwarz.previe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41" y="214290"/>
            <a:ext cx="6063533" cy="602888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357950" y="857232"/>
            <a:ext cx="2857520" cy="500066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Clientes;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72462" y="-24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2103455-4DCA-4AC9-AF9B-857BF15C8DD9}" type="slidenum">
              <a:rPr lang="pt-BR" smtClean="0"/>
              <a:pPr/>
              <a:t>18</a:t>
            </a:fld>
            <a:r>
              <a:rPr lang="pt-BR" dirty="0" smtClean="0"/>
              <a:t> de 96</a:t>
            </a:r>
            <a:endParaRPr lang="pt-BR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357950" y="1357298"/>
            <a:ext cx="2857520" cy="50006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Char char="-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Servidor de metadados (MDS);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357950" y="2571744"/>
            <a:ext cx="2857520" cy="50006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Char char="-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Servidores de dados (OST);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6357950" y="3429000"/>
            <a:ext cx="2857520" cy="50006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Char char="-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Dispositivos de armazenamento</a:t>
            </a:r>
            <a:r>
              <a:rPr kumimoji="0" lang="pt-B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(OBD);</a:t>
            </a: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357950" y="4643446"/>
            <a:ext cx="2857520" cy="50006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Char char="-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Réplicas.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42844" y="2214554"/>
            <a:ext cx="1643074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142844" y="2357430"/>
            <a:ext cx="1714512" cy="100013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algn="ctr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Serviço MGS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97939" y="345024"/>
            <a:ext cx="986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Lustre F.S.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edes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3" y="0"/>
            <a:ext cx="4286248" cy="368816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7158" y="1500174"/>
            <a:ext cx="4000528" cy="385765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1643050"/>
            <a:ext cx="4143404" cy="635798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Os servidores de dados não possuem cache, mas ela pode estar presente no dispositivo de armazenamento utilizado.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72462" y="-24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2103455-4DCA-4AC9-AF9B-857BF15C8DD9}" type="slidenum">
              <a:rPr lang="pt-BR" smtClean="0"/>
              <a:pPr/>
              <a:t>19</a:t>
            </a:fld>
            <a:r>
              <a:rPr lang="pt-BR" dirty="0" smtClean="0"/>
              <a:t> de 96</a:t>
            </a:r>
            <a:endParaRPr lang="pt-BR" dirty="0"/>
          </a:p>
        </p:txBody>
      </p:sp>
      <p:sp>
        <p:nvSpPr>
          <p:cNvPr id="5" name="Rectangle 4"/>
          <p:cNvSpPr/>
          <p:nvPr/>
        </p:nvSpPr>
        <p:spPr>
          <a:xfrm>
            <a:off x="4786314" y="3786190"/>
            <a:ext cx="4000528" cy="271464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86314" y="3857628"/>
            <a:ext cx="3786214" cy="635798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Os clientes empregam cache de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metadados e de dados com 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read-ahead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.</a:t>
            </a: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97939" y="345024"/>
            <a:ext cx="986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Lustre F.S.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788.jpg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3688" y="857240"/>
            <a:ext cx="7467600" cy="1143000"/>
          </a:xfrm>
        </p:spPr>
        <p:txBody>
          <a:bodyPr>
            <a:normAutofit/>
          </a:bodyPr>
          <a:lstStyle/>
          <a:p>
            <a:r>
              <a:rPr lang="pt-BR" sz="4000" dirty="0" smtClean="0">
                <a:solidFill>
                  <a:schemeClr val="tx1"/>
                </a:solidFill>
              </a:rPr>
              <a:t>Roteiro</a:t>
            </a:r>
            <a:endParaRPr lang="pt-BR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 rot="21540000">
            <a:off x="2248330" y="2006587"/>
            <a:ext cx="7500990" cy="4786346"/>
          </a:xfrm>
        </p:spPr>
        <p:txBody>
          <a:bodyPr>
            <a:normAutofit/>
          </a:bodyPr>
          <a:lstStyle/>
          <a:p>
            <a:r>
              <a:rPr lang="pt-BR" sz="3200" dirty="0" smtClean="0"/>
              <a:t>Introdução</a:t>
            </a:r>
          </a:p>
          <a:p>
            <a:endParaRPr lang="pt-BR" sz="100" dirty="0" smtClean="0"/>
          </a:p>
          <a:p>
            <a:r>
              <a:rPr lang="pt-BR" sz="3200" i="1" dirty="0" smtClean="0"/>
              <a:t>Lustre File System</a:t>
            </a:r>
          </a:p>
          <a:p>
            <a:endParaRPr lang="pt-BR" sz="100" i="1" dirty="0" smtClean="0"/>
          </a:p>
          <a:p>
            <a:r>
              <a:rPr lang="pt-BR" sz="3200" dirty="0" smtClean="0"/>
              <a:t>Testes propostos</a:t>
            </a:r>
          </a:p>
          <a:p>
            <a:endParaRPr lang="pt-BR" sz="100" dirty="0" smtClean="0"/>
          </a:p>
          <a:p>
            <a:r>
              <a:rPr lang="pt-BR" sz="3200" dirty="0" smtClean="0"/>
              <a:t>Resultados</a:t>
            </a:r>
          </a:p>
          <a:p>
            <a:endParaRPr lang="pt-BR" sz="100" dirty="0" smtClean="0"/>
          </a:p>
          <a:p>
            <a:r>
              <a:rPr lang="pt-BR" sz="3200" dirty="0" smtClean="0"/>
              <a:t>Conclusões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0" y="0"/>
            <a:ext cx="9358346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357158" y="357166"/>
            <a:ext cx="5715040" cy="34290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500041"/>
            <a:ext cx="5357850" cy="835956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A comunicação é feita através da LNET, que provê suporte a diferentes tecnologias de rede através de drivers conectáveis (LNDs).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72462" y="-24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2103455-4DCA-4AC9-AF9B-857BF15C8DD9}" type="slidenum">
              <a:rPr lang="pt-BR" smtClean="0"/>
              <a:pPr/>
              <a:t>20</a:t>
            </a:fld>
            <a:r>
              <a:rPr lang="pt-BR" dirty="0" smtClean="0"/>
              <a:t> de 96</a:t>
            </a:r>
            <a:endParaRPr lang="pt-BR" dirty="0"/>
          </a:p>
        </p:txBody>
      </p:sp>
      <p:sp>
        <p:nvSpPr>
          <p:cNvPr id="6" name="TextBox 5"/>
          <p:cNvSpPr txBox="1"/>
          <p:nvPr/>
        </p:nvSpPr>
        <p:spPr>
          <a:xfrm>
            <a:off x="8197939" y="345024"/>
            <a:ext cx="986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</a:rPr>
              <a:t>Lustre F.S.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788.jpg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3688" y="857240"/>
            <a:ext cx="7467600" cy="1143000"/>
          </a:xfrm>
        </p:spPr>
        <p:txBody>
          <a:bodyPr>
            <a:normAutofit/>
          </a:bodyPr>
          <a:lstStyle/>
          <a:p>
            <a:r>
              <a:rPr lang="pt-BR" sz="4000" dirty="0" smtClean="0">
                <a:solidFill>
                  <a:schemeClr val="tx1"/>
                </a:solidFill>
              </a:rPr>
              <a:t>Roteiro</a:t>
            </a:r>
            <a:endParaRPr lang="pt-BR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 rot="21540000">
            <a:off x="2248330" y="2006587"/>
            <a:ext cx="7500990" cy="4786346"/>
          </a:xfrm>
        </p:spPr>
        <p:txBody>
          <a:bodyPr>
            <a:normAutofit/>
          </a:bodyPr>
          <a:lstStyle/>
          <a:p>
            <a:r>
              <a:rPr lang="pt-BR" sz="3200" dirty="0" smtClean="0"/>
              <a:t>Introdução</a:t>
            </a:r>
          </a:p>
          <a:p>
            <a:endParaRPr lang="pt-BR" sz="100" dirty="0" smtClean="0"/>
          </a:p>
          <a:p>
            <a:r>
              <a:rPr lang="pt-BR" sz="3200" i="1" dirty="0" smtClean="0"/>
              <a:t>Lustre File System</a:t>
            </a:r>
          </a:p>
          <a:p>
            <a:endParaRPr lang="pt-BR" sz="100" i="1" dirty="0" smtClean="0"/>
          </a:p>
          <a:p>
            <a:r>
              <a:rPr lang="pt-BR" sz="3200" dirty="0" smtClean="0"/>
              <a:t>Testes propostos</a:t>
            </a:r>
          </a:p>
          <a:p>
            <a:endParaRPr lang="pt-BR" sz="100" dirty="0" smtClean="0"/>
          </a:p>
          <a:p>
            <a:r>
              <a:rPr lang="pt-BR" sz="3200" dirty="0" smtClean="0"/>
              <a:t>Resultados</a:t>
            </a:r>
          </a:p>
          <a:p>
            <a:endParaRPr lang="pt-BR" sz="100" dirty="0" smtClean="0"/>
          </a:p>
          <a:p>
            <a:r>
              <a:rPr lang="pt-BR" sz="3200" dirty="0" smtClean="0"/>
              <a:t>Conclusões</a:t>
            </a:r>
            <a:endParaRPr lang="pt-BR" sz="3200" dirty="0"/>
          </a:p>
        </p:txBody>
      </p:sp>
      <p:sp>
        <p:nvSpPr>
          <p:cNvPr id="10" name="Freeform 9"/>
          <p:cNvSpPr/>
          <p:nvPr/>
        </p:nvSpPr>
        <p:spPr>
          <a:xfrm>
            <a:off x="2272145" y="2105891"/>
            <a:ext cx="2663030" cy="555795"/>
          </a:xfrm>
          <a:custGeom>
            <a:avLst/>
            <a:gdLst>
              <a:gd name="connsiteX0" fmla="*/ 0 w 2663030"/>
              <a:gd name="connsiteY0" fmla="*/ 471054 h 555795"/>
              <a:gd name="connsiteX1" fmla="*/ 568037 w 2663030"/>
              <a:gd name="connsiteY1" fmla="*/ 41564 h 555795"/>
              <a:gd name="connsiteX2" fmla="*/ 609600 w 2663030"/>
              <a:gd name="connsiteY2" fmla="*/ 0 h 555795"/>
              <a:gd name="connsiteX3" fmla="*/ 554182 w 2663030"/>
              <a:gd name="connsiteY3" fmla="*/ 41564 h 555795"/>
              <a:gd name="connsiteX4" fmla="*/ 457200 w 2663030"/>
              <a:gd name="connsiteY4" fmla="*/ 207818 h 555795"/>
              <a:gd name="connsiteX5" fmla="*/ 401782 w 2663030"/>
              <a:gd name="connsiteY5" fmla="*/ 277091 h 555795"/>
              <a:gd name="connsiteX6" fmla="*/ 387928 w 2663030"/>
              <a:gd name="connsiteY6" fmla="*/ 318654 h 555795"/>
              <a:gd name="connsiteX7" fmla="*/ 360219 w 2663030"/>
              <a:gd name="connsiteY7" fmla="*/ 346364 h 555795"/>
              <a:gd name="connsiteX8" fmla="*/ 374073 w 2663030"/>
              <a:gd name="connsiteY8" fmla="*/ 387927 h 555795"/>
              <a:gd name="connsiteX9" fmla="*/ 471055 w 2663030"/>
              <a:gd name="connsiteY9" fmla="*/ 360218 h 555795"/>
              <a:gd name="connsiteX10" fmla="*/ 429491 w 2663030"/>
              <a:gd name="connsiteY10" fmla="*/ 374073 h 555795"/>
              <a:gd name="connsiteX11" fmla="*/ 568037 w 2663030"/>
              <a:gd name="connsiteY11" fmla="*/ 235527 h 555795"/>
              <a:gd name="connsiteX12" fmla="*/ 609600 w 2663030"/>
              <a:gd name="connsiteY12" fmla="*/ 207818 h 555795"/>
              <a:gd name="connsiteX13" fmla="*/ 762000 w 2663030"/>
              <a:gd name="connsiteY13" fmla="*/ 180109 h 555795"/>
              <a:gd name="connsiteX14" fmla="*/ 609600 w 2663030"/>
              <a:gd name="connsiteY14" fmla="*/ 360218 h 555795"/>
              <a:gd name="connsiteX15" fmla="*/ 568037 w 2663030"/>
              <a:gd name="connsiteY15" fmla="*/ 415636 h 555795"/>
              <a:gd name="connsiteX16" fmla="*/ 609600 w 2663030"/>
              <a:gd name="connsiteY16" fmla="*/ 387927 h 555795"/>
              <a:gd name="connsiteX17" fmla="*/ 720437 w 2663030"/>
              <a:gd name="connsiteY17" fmla="*/ 332509 h 555795"/>
              <a:gd name="connsiteX18" fmla="*/ 914400 w 2663030"/>
              <a:gd name="connsiteY18" fmla="*/ 249382 h 555795"/>
              <a:gd name="connsiteX19" fmla="*/ 900546 w 2663030"/>
              <a:gd name="connsiteY19" fmla="*/ 277091 h 555795"/>
              <a:gd name="connsiteX20" fmla="*/ 803564 w 2663030"/>
              <a:gd name="connsiteY20" fmla="*/ 498764 h 555795"/>
              <a:gd name="connsiteX21" fmla="*/ 831273 w 2663030"/>
              <a:gd name="connsiteY21" fmla="*/ 471054 h 555795"/>
              <a:gd name="connsiteX22" fmla="*/ 955964 w 2663030"/>
              <a:gd name="connsiteY22" fmla="*/ 387927 h 555795"/>
              <a:gd name="connsiteX23" fmla="*/ 1094510 w 2663030"/>
              <a:gd name="connsiteY23" fmla="*/ 193964 h 555795"/>
              <a:gd name="connsiteX24" fmla="*/ 1080655 w 2663030"/>
              <a:gd name="connsiteY24" fmla="*/ 152400 h 555795"/>
              <a:gd name="connsiteX25" fmla="*/ 1052946 w 2663030"/>
              <a:gd name="connsiteY25" fmla="*/ 193964 h 555795"/>
              <a:gd name="connsiteX26" fmla="*/ 1011382 w 2663030"/>
              <a:gd name="connsiteY26" fmla="*/ 263236 h 555795"/>
              <a:gd name="connsiteX27" fmla="*/ 969819 w 2663030"/>
              <a:gd name="connsiteY27" fmla="*/ 360218 h 555795"/>
              <a:gd name="connsiteX28" fmla="*/ 1149928 w 2663030"/>
              <a:gd name="connsiteY28" fmla="*/ 304800 h 555795"/>
              <a:gd name="connsiteX29" fmla="*/ 1219200 w 2663030"/>
              <a:gd name="connsiteY29" fmla="*/ 235527 h 555795"/>
              <a:gd name="connsiteX30" fmla="*/ 1274619 w 2663030"/>
              <a:gd name="connsiteY30" fmla="*/ 193964 h 555795"/>
              <a:gd name="connsiteX31" fmla="*/ 1163782 w 2663030"/>
              <a:gd name="connsiteY31" fmla="*/ 374073 h 555795"/>
              <a:gd name="connsiteX32" fmla="*/ 1371600 w 2663030"/>
              <a:gd name="connsiteY32" fmla="*/ 193964 h 555795"/>
              <a:gd name="connsiteX33" fmla="*/ 1427019 w 2663030"/>
              <a:gd name="connsiteY33" fmla="*/ 124691 h 555795"/>
              <a:gd name="connsiteX34" fmla="*/ 1454728 w 2663030"/>
              <a:gd name="connsiteY34" fmla="*/ 83127 h 555795"/>
              <a:gd name="connsiteX35" fmla="*/ 1413164 w 2663030"/>
              <a:gd name="connsiteY35" fmla="*/ 152400 h 555795"/>
              <a:gd name="connsiteX36" fmla="*/ 1343891 w 2663030"/>
              <a:gd name="connsiteY36" fmla="*/ 304800 h 555795"/>
              <a:gd name="connsiteX37" fmla="*/ 1357746 w 2663030"/>
              <a:gd name="connsiteY37" fmla="*/ 415636 h 555795"/>
              <a:gd name="connsiteX38" fmla="*/ 1496291 w 2663030"/>
              <a:gd name="connsiteY38" fmla="*/ 401782 h 555795"/>
              <a:gd name="connsiteX39" fmla="*/ 1704110 w 2663030"/>
              <a:gd name="connsiteY39" fmla="*/ 235527 h 555795"/>
              <a:gd name="connsiteX40" fmla="*/ 1745673 w 2663030"/>
              <a:gd name="connsiteY40" fmla="*/ 166254 h 555795"/>
              <a:gd name="connsiteX41" fmla="*/ 1704110 w 2663030"/>
              <a:gd name="connsiteY41" fmla="*/ 180109 h 555795"/>
              <a:gd name="connsiteX42" fmla="*/ 1662546 w 2663030"/>
              <a:gd name="connsiteY42" fmla="*/ 263236 h 555795"/>
              <a:gd name="connsiteX43" fmla="*/ 1607128 w 2663030"/>
              <a:gd name="connsiteY43" fmla="*/ 346364 h 555795"/>
              <a:gd name="connsiteX44" fmla="*/ 1593273 w 2663030"/>
              <a:gd name="connsiteY44" fmla="*/ 387927 h 555795"/>
              <a:gd name="connsiteX45" fmla="*/ 1731819 w 2663030"/>
              <a:gd name="connsiteY45" fmla="*/ 346364 h 555795"/>
              <a:gd name="connsiteX46" fmla="*/ 1842655 w 2663030"/>
              <a:gd name="connsiteY46" fmla="*/ 263236 h 555795"/>
              <a:gd name="connsiteX47" fmla="*/ 1884219 w 2663030"/>
              <a:gd name="connsiteY47" fmla="*/ 290945 h 555795"/>
              <a:gd name="connsiteX48" fmla="*/ 1856510 w 2663030"/>
              <a:gd name="connsiteY48" fmla="*/ 401782 h 555795"/>
              <a:gd name="connsiteX49" fmla="*/ 1995055 w 2663030"/>
              <a:gd name="connsiteY49" fmla="*/ 332509 h 555795"/>
              <a:gd name="connsiteX50" fmla="*/ 2050473 w 2663030"/>
              <a:gd name="connsiteY50" fmla="*/ 249382 h 555795"/>
              <a:gd name="connsiteX51" fmla="*/ 2078182 w 2663030"/>
              <a:gd name="connsiteY51" fmla="*/ 193964 h 555795"/>
              <a:gd name="connsiteX52" fmla="*/ 2036619 w 2663030"/>
              <a:gd name="connsiteY52" fmla="*/ 249382 h 555795"/>
              <a:gd name="connsiteX53" fmla="*/ 2008910 w 2663030"/>
              <a:gd name="connsiteY53" fmla="*/ 346364 h 555795"/>
              <a:gd name="connsiteX54" fmla="*/ 1981200 w 2663030"/>
              <a:gd name="connsiteY54" fmla="*/ 415636 h 555795"/>
              <a:gd name="connsiteX55" fmla="*/ 2008910 w 2663030"/>
              <a:gd name="connsiteY55" fmla="*/ 457200 h 555795"/>
              <a:gd name="connsiteX56" fmla="*/ 2313710 w 2663030"/>
              <a:gd name="connsiteY56" fmla="*/ 166254 h 555795"/>
              <a:gd name="connsiteX57" fmla="*/ 2327564 w 2663030"/>
              <a:gd name="connsiteY57" fmla="*/ 124691 h 555795"/>
              <a:gd name="connsiteX58" fmla="*/ 2299855 w 2663030"/>
              <a:gd name="connsiteY58" fmla="*/ 166254 h 555795"/>
              <a:gd name="connsiteX59" fmla="*/ 2272146 w 2663030"/>
              <a:gd name="connsiteY59" fmla="*/ 263236 h 555795"/>
              <a:gd name="connsiteX60" fmla="*/ 2258291 w 2663030"/>
              <a:gd name="connsiteY60" fmla="*/ 318654 h 555795"/>
              <a:gd name="connsiteX61" fmla="*/ 2369128 w 2663030"/>
              <a:gd name="connsiteY61" fmla="*/ 263236 h 555795"/>
              <a:gd name="connsiteX62" fmla="*/ 2493819 w 2663030"/>
              <a:gd name="connsiteY62" fmla="*/ 110836 h 555795"/>
              <a:gd name="connsiteX63" fmla="*/ 2466110 w 2663030"/>
              <a:gd name="connsiteY63" fmla="*/ 152400 h 555795"/>
              <a:gd name="connsiteX64" fmla="*/ 2424546 w 2663030"/>
              <a:gd name="connsiteY64" fmla="*/ 277091 h 555795"/>
              <a:gd name="connsiteX65" fmla="*/ 2438400 w 2663030"/>
              <a:gd name="connsiteY65" fmla="*/ 360218 h 555795"/>
              <a:gd name="connsiteX66" fmla="*/ 2493819 w 2663030"/>
              <a:gd name="connsiteY66" fmla="*/ 332509 h 555795"/>
              <a:gd name="connsiteX67" fmla="*/ 2660073 w 2663030"/>
              <a:gd name="connsiteY67" fmla="*/ 193964 h 555795"/>
              <a:gd name="connsiteX68" fmla="*/ 2660073 w 2663030"/>
              <a:gd name="connsiteY68" fmla="*/ 180109 h 55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663030" h="555795">
                <a:moveTo>
                  <a:pt x="0" y="471054"/>
                </a:moveTo>
                <a:cubicBezTo>
                  <a:pt x="219047" y="325024"/>
                  <a:pt x="110503" y="398663"/>
                  <a:pt x="568037" y="41564"/>
                </a:cubicBezTo>
                <a:cubicBezTo>
                  <a:pt x="583483" y="29509"/>
                  <a:pt x="629193" y="0"/>
                  <a:pt x="609600" y="0"/>
                </a:cubicBezTo>
                <a:cubicBezTo>
                  <a:pt x="586509" y="0"/>
                  <a:pt x="570510" y="25236"/>
                  <a:pt x="554182" y="41564"/>
                </a:cubicBezTo>
                <a:cubicBezTo>
                  <a:pt x="501171" y="94575"/>
                  <a:pt x="499090" y="139748"/>
                  <a:pt x="457200" y="207818"/>
                </a:cubicBezTo>
                <a:cubicBezTo>
                  <a:pt x="441702" y="233002"/>
                  <a:pt x="420255" y="254000"/>
                  <a:pt x="401782" y="277091"/>
                </a:cubicBezTo>
                <a:cubicBezTo>
                  <a:pt x="397164" y="290945"/>
                  <a:pt x="395441" y="306131"/>
                  <a:pt x="387928" y="318654"/>
                </a:cubicBezTo>
                <a:cubicBezTo>
                  <a:pt x="381208" y="329855"/>
                  <a:pt x="362781" y="333555"/>
                  <a:pt x="360219" y="346364"/>
                </a:cubicBezTo>
                <a:cubicBezTo>
                  <a:pt x="357355" y="360684"/>
                  <a:pt x="369455" y="374073"/>
                  <a:pt x="374073" y="387927"/>
                </a:cubicBezTo>
                <a:cubicBezTo>
                  <a:pt x="406400" y="378691"/>
                  <a:pt x="438438" y="368372"/>
                  <a:pt x="471055" y="360218"/>
                </a:cubicBezTo>
                <a:cubicBezTo>
                  <a:pt x="485223" y="356676"/>
                  <a:pt x="420525" y="385601"/>
                  <a:pt x="429491" y="374073"/>
                </a:cubicBezTo>
                <a:cubicBezTo>
                  <a:pt x="469588" y="322519"/>
                  <a:pt x="513695" y="271755"/>
                  <a:pt x="568037" y="235527"/>
                </a:cubicBezTo>
                <a:cubicBezTo>
                  <a:pt x="581891" y="226291"/>
                  <a:pt x="593590" y="212392"/>
                  <a:pt x="609600" y="207818"/>
                </a:cubicBezTo>
                <a:cubicBezTo>
                  <a:pt x="659246" y="193633"/>
                  <a:pt x="711200" y="189345"/>
                  <a:pt x="762000" y="180109"/>
                </a:cubicBezTo>
                <a:cubicBezTo>
                  <a:pt x="622993" y="319117"/>
                  <a:pt x="703839" y="225592"/>
                  <a:pt x="609600" y="360218"/>
                </a:cubicBezTo>
                <a:cubicBezTo>
                  <a:pt x="596358" y="379135"/>
                  <a:pt x="568037" y="392545"/>
                  <a:pt x="568037" y="415636"/>
                </a:cubicBezTo>
                <a:cubicBezTo>
                  <a:pt x="568037" y="432287"/>
                  <a:pt x="594982" y="395900"/>
                  <a:pt x="609600" y="387927"/>
                </a:cubicBezTo>
                <a:cubicBezTo>
                  <a:pt x="645863" y="368147"/>
                  <a:pt x="682833" y="349602"/>
                  <a:pt x="720437" y="332509"/>
                </a:cubicBezTo>
                <a:cubicBezTo>
                  <a:pt x="784474" y="303401"/>
                  <a:pt x="849746" y="277091"/>
                  <a:pt x="914400" y="249382"/>
                </a:cubicBezTo>
                <a:cubicBezTo>
                  <a:pt x="977068" y="186716"/>
                  <a:pt x="917014" y="244156"/>
                  <a:pt x="900546" y="277091"/>
                </a:cubicBezTo>
                <a:cubicBezTo>
                  <a:pt x="864477" y="349229"/>
                  <a:pt x="746535" y="555795"/>
                  <a:pt x="803564" y="498764"/>
                </a:cubicBezTo>
                <a:cubicBezTo>
                  <a:pt x="812800" y="489527"/>
                  <a:pt x="820709" y="478737"/>
                  <a:pt x="831273" y="471054"/>
                </a:cubicBezTo>
                <a:cubicBezTo>
                  <a:pt x="871672" y="441673"/>
                  <a:pt x="918215" y="420643"/>
                  <a:pt x="955964" y="387927"/>
                </a:cubicBezTo>
                <a:cubicBezTo>
                  <a:pt x="1026858" y="326485"/>
                  <a:pt x="1049853" y="272113"/>
                  <a:pt x="1094510" y="193964"/>
                </a:cubicBezTo>
                <a:cubicBezTo>
                  <a:pt x="1089892" y="180109"/>
                  <a:pt x="1095259" y="152400"/>
                  <a:pt x="1080655" y="152400"/>
                </a:cubicBezTo>
                <a:cubicBezTo>
                  <a:pt x="1064004" y="152400"/>
                  <a:pt x="1061771" y="179844"/>
                  <a:pt x="1052946" y="193964"/>
                </a:cubicBezTo>
                <a:cubicBezTo>
                  <a:pt x="1038674" y="216799"/>
                  <a:pt x="1023425" y="239151"/>
                  <a:pt x="1011382" y="263236"/>
                </a:cubicBezTo>
                <a:cubicBezTo>
                  <a:pt x="995653" y="294694"/>
                  <a:pt x="936131" y="350112"/>
                  <a:pt x="969819" y="360218"/>
                </a:cubicBezTo>
                <a:lnTo>
                  <a:pt x="1149928" y="304800"/>
                </a:lnTo>
                <a:cubicBezTo>
                  <a:pt x="1173019" y="281709"/>
                  <a:pt x="1194793" y="257222"/>
                  <a:pt x="1219200" y="235527"/>
                </a:cubicBezTo>
                <a:cubicBezTo>
                  <a:pt x="1236458" y="220186"/>
                  <a:pt x="1274619" y="170873"/>
                  <a:pt x="1274619" y="193964"/>
                </a:cubicBezTo>
                <a:cubicBezTo>
                  <a:pt x="1274619" y="213251"/>
                  <a:pt x="1118966" y="351665"/>
                  <a:pt x="1163782" y="374073"/>
                </a:cubicBezTo>
                <a:cubicBezTo>
                  <a:pt x="1187887" y="386125"/>
                  <a:pt x="1364028" y="202224"/>
                  <a:pt x="1371600" y="193964"/>
                </a:cubicBezTo>
                <a:cubicBezTo>
                  <a:pt x="1391582" y="172166"/>
                  <a:pt x="1409276" y="148348"/>
                  <a:pt x="1427019" y="124691"/>
                </a:cubicBezTo>
                <a:cubicBezTo>
                  <a:pt x="1437010" y="111370"/>
                  <a:pt x="1462175" y="68234"/>
                  <a:pt x="1454728" y="83127"/>
                </a:cubicBezTo>
                <a:cubicBezTo>
                  <a:pt x="1442685" y="107212"/>
                  <a:pt x="1425207" y="128314"/>
                  <a:pt x="1413164" y="152400"/>
                </a:cubicBezTo>
                <a:cubicBezTo>
                  <a:pt x="1388209" y="202311"/>
                  <a:pt x="1366982" y="254000"/>
                  <a:pt x="1343891" y="304800"/>
                </a:cubicBezTo>
                <a:cubicBezTo>
                  <a:pt x="1348509" y="341745"/>
                  <a:pt x="1326334" y="395647"/>
                  <a:pt x="1357746" y="415636"/>
                </a:cubicBezTo>
                <a:cubicBezTo>
                  <a:pt x="1396902" y="440553"/>
                  <a:pt x="1453035" y="418604"/>
                  <a:pt x="1496291" y="401782"/>
                </a:cubicBezTo>
                <a:cubicBezTo>
                  <a:pt x="1518693" y="393070"/>
                  <a:pt x="1685000" y="256549"/>
                  <a:pt x="1704110" y="235527"/>
                </a:cubicBezTo>
                <a:cubicBezTo>
                  <a:pt x="1722224" y="215602"/>
                  <a:pt x="1745673" y="193182"/>
                  <a:pt x="1745673" y="166254"/>
                </a:cubicBezTo>
                <a:cubicBezTo>
                  <a:pt x="1745673" y="151650"/>
                  <a:pt x="1717964" y="175491"/>
                  <a:pt x="1704110" y="180109"/>
                </a:cubicBezTo>
                <a:cubicBezTo>
                  <a:pt x="1690255" y="207818"/>
                  <a:pt x="1678156" y="236476"/>
                  <a:pt x="1662546" y="263236"/>
                </a:cubicBezTo>
                <a:cubicBezTo>
                  <a:pt x="1645766" y="292002"/>
                  <a:pt x="1623301" y="317253"/>
                  <a:pt x="1607128" y="346364"/>
                </a:cubicBezTo>
                <a:cubicBezTo>
                  <a:pt x="1600036" y="359130"/>
                  <a:pt x="1578669" y="387927"/>
                  <a:pt x="1593273" y="387927"/>
                </a:cubicBezTo>
                <a:cubicBezTo>
                  <a:pt x="1641488" y="387927"/>
                  <a:pt x="1685637" y="360218"/>
                  <a:pt x="1731819" y="346364"/>
                </a:cubicBezTo>
                <a:cubicBezTo>
                  <a:pt x="1768764" y="318655"/>
                  <a:pt x="1807756" y="293482"/>
                  <a:pt x="1842655" y="263236"/>
                </a:cubicBezTo>
                <a:cubicBezTo>
                  <a:pt x="1985102" y="139781"/>
                  <a:pt x="1944970" y="118816"/>
                  <a:pt x="1884219" y="290945"/>
                </a:cubicBezTo>
                <a:cubicBezTo>
                  <a:pt x="1871544" y="326857"/>
                  <a:pt x="1820852" y="388410"/>
                  <a:pt x="1856510" y="401782"/>
                </a:cubicBezTo>
                <a:cubicBezTo>
                  <a:pt x="1904855" y="419912"/>
                  <a:pt x="1948873" y="355600"/>
                  <a:pt x="1995055" y="332509"/>
                </a:cubicBezTo>
                <a:cubicBezTo>
                  <a:pt x="2013528" y="304800"/>
                  <a:pt x="2033339" y="277938"/>
                  <a:pt x="2050473" y="249382"/>
                </a:cubicBezTo>
                <a:cubicBezTo>
                  <a:pt x="2061099" y="231672"/>
                  <a:pt x="2098835" y="193964"/>
                  <a:pt x="2078182" y="193964"/>
                </a:cubicBezTo>
                <a:cubicBezTo>
                  <a:pt x="2055091" y="193964"/>
                  <a:pt x="2050473" y="230909"/>
                  <a:pt x="2036619" y="249382"/>
                </a:cubicBezTo>
                <a:cubicBezTo>
                  <a:pt x="2027383" y="281709"/>
                  <a:pt x="2019542" y="314468"/>
                  <a:pt x="2008910" y="346364"/>
                </a:cubicBezTo>
                <a:cubicBezTo>
                  <a:pt x="2001045" y="369957"/>
                  <a:pt x="1981200" y="390766"/>
                  <a:pt x="1981200" y="415636"/>
                </a:cubicBezTo>
                <a:cubicBezTo>
                  <a:pt x="1981200" y="432287"/>
                  <a:pt x="1999673" y="443345"/>
                  <a:pt x="2008910" y="457200"/>
                </a:cubicBezTo>
                <a:cubicBezTo>
                  <a:pt x="2245095" y="254754"/>
                  <a:pt x="2146299" y="354591"/>
                  <a:pt x="2313710" y="166254"/>
                </a:cubicBezTo>
                <a:cubicBezTo>
                  <a:pt x="2318328" y="152400"/>
                  <a:pt x="2342168" y="124691"/>
                  <a:pt x="2327564" y="124691"/>
                </a:cubicBezTo>
                <a:cubicBezTo>
                  <a:pt x="2310913" y="124691"/>
                  <a:pt x="2306039" y="150794"/>
                  <a:pt x="2299855" y="166254"/>
                </a:cubicBezTo>
                <a:cubicBezTo>
                  <a:pt x="2287369" y="197470"/>
                  <a:pt x="2280992" y="230800"/>
                  <a:pt x="2272146" y="263236"/>
                </a:cubicBezTo>
                <a:cubicBezTo>
                  <a:pt x="2267136" y="281606"/>
                  <a:pt x="2239250" y="318654"/>
                  <a:pt x="2258291" y="318654"/>
                </a:cubicBezTo>
                <a:cubicBezTo>
                  <a:pt x="2299597" y="318654"/>
                  <a:pt x="2332182" y="281709"/>
                  <a:pt x="2369128" y="263236"/>
                </a:cubicBezTo>
                <a:cubicBezTo>
                  <a:pt x="2410692" y="212436"/>
                  <a:pt x="2530227" y="56223"/>
                  <a:pt x="2493819" y="110836"/>
                </a:cubicBezTo>
                <a:cubicBezTo>
                  <a:pt x="2484583" y="124691"/>
                  <a:pt x="2472514" y="137030"/>
                  <a:pt x="2466110" y="152400"/>
                </a:cubicBezTo>
                <a:cubicBezTo>
                  <a:pt x="2449259" y="192842"/>
                  <a:pt x="2438401" y="235527"/>
                  <a:pt x="2424546" y="277091"/>
                </a:cubicBezTo>
                <a:cubicBezTo>
                  <a:pt x="2429164" y="304800"/>
                  <a:pt x="2416464" y="342670"/>
                  <a:pt x="2438400" y="360218"/>
                </a:cubicBezTo>
                <a:cubicBezTo>
                  <a:pt x="2454528" y="373120"/>
                  <a:pt x="2476395" y="343597"/>
                  <a:pt x="2493819" y="332509"/>
                </a:cubicBezTo>
                <a:cubicBezTo>
                  <a:pt x="2558257" y="291503"/>
                  <a:pt x="2611301" y="252490"/>
                  <a:pt x="2660073" y="193964"/>
                </a:cubicBezTo>
                <a:cubicBezTo>
                  <a:pt x="2663030" y="190416"/>
                  <a:pt x="2660073" y="184727"/>
                  <a:pt x="2660073" y="180109"/>
                </a:cubicBezTo>
              </a:path>
            </a:pathLst>
          </a:cu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Freeform 6"/>
          <p:cNvSpPr/>
          <p:nvPr/>
        </p:nvSpPr>
        <p:spPr>
          <a:xfrm>
            <a:off x="2394065" y="2760011"/>
            <a:ext cx="3790604" cy="502612"/>
          </a:xfrm>
          <a:custGeom>
            <a:avLst/>
            <a:gdLst>
              <a:gd name="connsiteX0" fmla="*/ 0 w 3790604"/>
              <a:gd name="connsiteY0" fmla="*/ 348949 h 502612"/>
              <a:gd name="connsiteX1" fmla="*/ 349135 w 3790604"/>
              <a:gd name="connsiteY1" fmla="*/ 249196 h 502612"/>
              <a:gd name="connsiteX2" fmla="*/ 299259 w 3790604"/>
              <a:gd name="connsiteY2" fmla="*/ 315698 h 502612"/>
              <a:gd name="connsiteX3" fmla="*/ 399011 w 3790604"/>
              <a:gd name="connsiteY3" fmla="*/ 348949 h 502612"/>
              <a:gd name="connsiteX4" fmla="*/ 498764 w 3790604"/>
              <a:gd name="connsiteY4" fmla="*/ 282447 h 502612"/>
              <a:gd name="connsiteX5" fmla="*/ 548640 w 3790604"/>
              <a:gd name="connsiteY5" fmla="*/ 232571 h 502612"/>
              <a:gd name="connsiteX6" fmla="*/ 532015 w 3790604"/>
              <a:gd name="connsiteY6" fmla="*/ 33065 h 502612"/>
              <a:gd name="connsiteX7" fmla="*/ 482139 w 3790604"/>
              <a:gd name="connsiteY7" fmla="*/ 49691 h 502612"/>
              <a:gd name="connsiteX8" fmla="*/ 415637 w 3790604"/>
              <a:gd name="connsiteY8" fmla="*/ 66316 h 502612"/>
              <a:gd name="connsiteX9" fmla="*/ 299259 w 3790604"/>
              <a:gd name="connsiteY9" fmla="*/ 232571 h 502612"/>
              <a:gd name="connsiteX10" fmla="*/ 315884 w 3790604"/>
              <a:gd name="connsiteY10" fmla="*/ 332324 h 502612"/>
              <a:gd name="connsiteX11" fmla="*/ 515390 w 3790604"/>
              <a:gd name="connsiteY11" fmla="*/ 315698 h 502612"/>
              <a:gd name="connsiteX12" fmla="*/ 581891 w 3790604"/>
              <a:gd name="connsiteY12" fmla="*/ 249196 h 502612"/>
              <a:gd name="connsiteX13" fmla="*/ 648393 w 3790604"/>
              <a:gd name="connsiteY13" fmla="*/ 199320 h 502612"/>
              <a:gd name="connsiteX14" fmla="*/ 698270 w 3790604"/>
              <a:gd name="connsiteY14" fmla="*/ 166069 h 502612"/>
              <a:gd name="connsiteX15" fmla="*/ 631768 w 3790604"/>
              <a:gd name="connsiteY15" fmla="*/ 182694 h 502612"/>
              <a:gd name="connsiteX16" fmla="*/ 615142 w 3790604"/>
              <a:gd name="connsiteY16" fmla="*/ 282447 h 502612"/>
              <a:gd name="connsiteX17" fmla="*/ 897775 w 3790604"/>
              <a:gd name="connsiteY17" fmla="*/ 332324 h 502612"/>
              <a:gd name="connsiteX18" fmla="*/ 1047404 w 3790604"/>
              <a:gd name="connsiteY18" fmla="*/ 265822 h 502612"/>
              <a:gd name="connsiteX19" fmla="*/ 1130531 w 3790604"/>
              <a:gd name="connsiteY19" fmla="*/ 166069 h 502612"/>
              <a:gd name="connsiteX20" fmla="*/ 1147157 w 3790604"/>
              <a:gd name="connsiteY20" fmla="*/ 116193 h 502612"/>
              <a:gd name="connsiteX21" fmla="*/ 1080655 w 3790604"/>
              <a:gd name="connsiteY21" fmla="*/ 132818 h 502612"/>
              <a:gd name="connsiteX22" fmla="*/ 1047404 w 3790604"/>
              <a:gd name="connsiteY22" fmla="*/ 215945 h 502612"/>
              <a:gd name="connsiteX23" fmla="*/ 997528 w 3790604"/>
              <a:gd name="connsiteY23" fmla="*/ 315698 h 502612"/>
              <a:gd name="connsiteX24" fmla="*/ 1030779 w 3790604"/>
              <a:gd name="connsiteY24" fmla="*/ 398825 h 502612"/>
              <a:gd name="connsiteX25" fmla="*/ 1363288 w 3790604"/>
              <a:gd name="connsiteY25" fmla="*/ 232571 h 502612"/>
              <a:gd name="connsiteX26" fmla="*/ 1379913 w 3790604"/>
              <a:gd name="connsiteY26" fmla="*/ 182694 h 502612"/>
              <a:gd name="connsiteX27" fmla="*/ 1413164 w 3790604"/>
              <a:gd name="connsiteY27" fmla="*/ 116193 h 502612"/>
              <a:gd name="connsiteX28" fmla="*/ 1396539 w 3790604"/>
              <a:gd name="connsiteY28" fmla="*/ 33065 h 502612"/>
              <a:gd name="connsiteX29" fmla="*/ 1246910 w 3790604"/>
              <a:gd name="connsiteY29" fmla="*/ 166069 h 502612"/>
              <a:gd name="connsiteX30" fmla="*/ 1230284 w 3790604"/>
              <a:gd name="connsiteY30" fmla="*/ 315698 h 502612"/>
              <a:gd name="connsiteX31" fmla="*/ 1246910 w 3790604"/>
              <a:gd name="connsiteY31" fmla="*/ 365574 h 502612"/>
              <a:gd name="connsiteX32" fmla="*/ 1346662 w 3790604"/>
              <a:gd name="connsiteY32" fmla="*/ 432076 h 502612"/>
              <a:gd name="connsiteX33" fmla="*/ 1512917 w 3790604"/>
              <a:gd name="connsiteY33" fmla="*/ 398825 h 502612"/>
              <a:gd name="connsiteX34" fmla="*/ 1695797 w 3790604"/>
              <a:gd name="connsiteY34" fmla="*/ 232571 h 502612"/>
              <a:gd name="connsiteX35" fmla="*/ 1679171 w 3790604"/>
              <a:gd name="connsiteY35" fmla="*/ 182694 h 502612"/>
              <a:gd name="connsiteX36" fmla="*/ 1529542 w 3790604"/>
              <a:gd name="connsiteY36" fmla="*/ 315698 h 502612"/>
              <a:gd name="connsiteX37" fmla="*/ 1712422 w 3790604"/>
              <a:gd name="connsiteY37" fmla="*/ 315698 h 502612"/>
              <a:gd name="connsiteX38" fmla="*/ 1928553 w 3790604"/>
              <a:gd name="connsiteY38" fmla="*/ 116193 h 502612"/>
              <a:gd name="connsiteX39" fmla="*/ 1945179 w 3790604"/>
              <a:gd name="connsiteY39" fmla="*/ 49691 h 502612"/>
              <a:gd name="connsiteX40" fmla="*/ 1911928 w 3790604"/>
              <a:gd name="connsiteY40" fmla="*/ 99567 h 502612"/>
              <a:gd name="connsiteX41" fmla="*/ 1878677 w 3790604"/>
              <a:gd name="connsiteY41" fmla="*/ 182694 h 502612"/>
              <a:gd name="connsiteX42" fmla="*/ 1878677 w 3790604"/>
              <a:gd name="connsiteY42" fmla="*/ 448702 h 502612"/>
              <a:gd name="connsiteX43" fmla="*/ 2177935 w 3790604"/>
              <a:gd name="connsiteY43" fmla="*/ 282447 h 502612"/>
              <a:gd name="connsiteX44" fmla="*/ 2211186 w 3790604"/>
              <a:gd name="connsiteY44" fmla="*/ 99567 h 502612"/>
              <a:gd name="connsiteX45" fmla="*/ 2161310 w 3790604"/>
              <a:gd name="connsiteY45" fmla="*/ 132818 h 502612"/>
              <a:gd name="connsiteX46" fmla="*/ 2044931 w 3790604"/>
              <a:gd name="connsiteY46" fmla="*/ 282447 h 502612"/>
              <a:gd name="connsiteX47" fmla="*/ 2011680 w 3790604"/>
              <a:gd name="connsiteY47" fmla="*/ 332324 h 502612"/>
              <a:gd name="connsiteX48" fmla="*/ 2294313 w 3790604"/>
              <a:gd name="connsiteY48" fmla="*/ 199320 h 502612"/>
              <a:gd name="connsiteX49" fmla="*/ 2377440 w 3790604"/>
              <a:gd name="connsiteY49" fmla="*/ 116193 h 502612"/>
              <a:gd name="connsiteX50" fmla="*/ 2410691 w 3790604"/>
              <a:gd name="connsiteY50" fmla="*/ 66316 h 502612"/>
              <a:gd name="connsiteX51" fmla="*/ 2327564 w 3790604"/>
              <a:gd name="connsiteY51" fmla="*/ 232571 h 502612"/>
              <a:gd name="connsiteX52" fmla="*/ 2294313 w 3790604"/>
              <a:gd name="connsiteY52" fmla="*/ 315698 h 502612"/>
              <a:gd name="connsiteX53" fmla="*/ 2310939 w 3790604"/>
              <a:gd name="connsiteY53" fmla="*/ 265822 h 502612"/>
              <a:gd name="connsiteX54" fmla="*/ 2394066 w 3790604"/>
              <a:gd name="connsiteY54" fmla="*/ 215945 h 502612"/>
              <a:gd name="connsiteX55" fmla="*/ 2493819 w 3790604"/>
              <a:gd name="connsiteY55" fmla="*/ 132818 h 502612"/>
              <a:gd name="connsiteX56" fmla="*/ 2527070 w 3790604"/>
              <a:gd name="connsiteY56" fmla="*/ 66316 h 502612"/>
              <a:gd name="connsiteX57" fmla="*/ 2477193 w 3790604"/>
              <a:gd name="connsiteY57" fmla="*/ 116193 h 502612"/>
              <a:gd name="connsiteX58" fmla="*/ 2427317 w 3790604"/>
              <a:gd name="connsiteY58" fmla="*/ 265822 h 502612"/>
              <a:gd name="connsiteX59" fmla="*/ 2377440 w 3790604"/>
              <a:gd name="connsiteY59" fmla="*/ 365574 h 502612"/>
              <a:gd name="connsiteX60" fmla="*/ 2360815 w 3790604"/>
              <a:gd name="connsiteY60" fmla="*/ 415451 h 502612"/>
              <a:gd name="connsiteX61" fmla="*/ 2493819 w 3790604"/>
              <a:gd name="connsiteY61" fmla="*/ 299073 h 502612"/>
              <a:gd name="connsiteX62" fmla="*/ 2660073 w 3790604"/>
              <a:gd name="connsiteY62" fmla="*/ 99567 h 502612"/>
              <a:gd name="connsiteX63" fmla="*/ 2626822 w 3790604"/>
              <a:gd name="connsiteY63" fmla="*/ 232571 h 502612"/>
              <a:gd name="connsiteX64" fmla="*/ 2527070 w 3790604"/>
              <a:gd name="connsiteY64" fmla="*/ 432076 h 502612"/>
              <a:gd name="connsiteX65" fmla="*/ 2643448 w 3790604"/>
              <a:gd name="connsiteY65" fmla="*/ 82942 h 502612"/>
              <a:gd name="connsiteX66" fmla="*/ 2626822 w 3790604"/>
              <a:gd name="connsiteY66" fmla="*/ 99567 h 502612"/>
              <a:gd name="connsiteX67" fmla="*/ 2527070 w 3790604"/>
              <a:gd name="connsiteY67" fmla="*/ 398825 h 502612"/>
              <a:gd name="connsiteX68" fmla="*/ 2543695 w 3790604"/>
              <a:gd name="connsiteY68" fmla="*/ 348949 h 502612"/>
              <a:gd name="connsiteX69" fmla="*/ 2610197 w 3790604"/>
              <a:gd name="connsiteY69" fmla="*/ 232571 h 502612"/>
              <a:gd name="connsiteX70" fmla="*/ 2759826 w 3790604"/>
              <a:gd name="connsiteY70" fmla="*/ 33065 h 502612"/>
              <a:gd name="connsiteX71" fmla="*/ 2693324 w 3790604"/>
              <a:gd name="connsiteY71" fmla="*/ 315698 h 502612"/>
              <a:gd name="connsiteX72" fmla="*/ 2626822 w 3790604"/>
              <a:gd name="connsiteY72" fmla="*/ 398825 h 502612"/>
              <a:gd name="connsiteX73" fmla="*/ 2676699 w 3790604"/>
              <a:gd name="connsiteY73" fmla="*/ 282447 h 502612"/>
              <a:gd name="connsiteX74" fmla="*/ 2793077 w 3790604"/>
              <a:gd name="connsiteY74" fmla="*/ 149444 h 502612"/>
              <a:gd name="connsiteX75" fmla="*/ 2826328 w 3790604"/>
              <a:gd name="connsiteY75" fmla="*/ 99567 h 502612"/>
              <a:gd name="connsiteX76" fmla="*/ 2793077 w 3790604"/>
              <a:gd name="connsiteY76" fmla="*/ 265822 h 502612"/>
              <a:gd name="connsiteX77" fmla="*/ 2776451 w 3790604"/>
              <a:gd name="connsiteY77" fmla="*/ 398825 h 502612"/>
              <a:gd name="connsiteX78" fmla="*/ 2859579 w 3790604"/>
              <a:gd name="connsiteY78" fmla="*/ 332324 h 502612"/>
              <a:gd name="connsiteX79" fmla="*/ 2942706 w 3790604"/>
              <a:gd name="connsiteY79" fmla="*/ 232571 h 502612"/>
              <a:gd name="connsiteX80" fmla="*/ 3059084 w 3790604"/>
              <a:gd name="connsiteY80" fmla="*/ 49691 h 502612"/>
              <a:gd name="connsiteX81" fmla="*/ 3025833 w 3790604"/>
              <a:gd name="connsiteY81" fmla="*/ 265822 h 502612"/>
              <a:gd name="connsiteX82" fmla="*/ 3042459 w 3790604"/>
              <a:gd name="connsiteY82" fmla="*/ 398825 h 502612"/>
              <a:gd name="connsiteX83" fmla="*/ 3142211 w 3790604"/>
              <a:gd name="connsiteY83" fmla="*/ 282447 h 502612"/>
              <a:gd name="connsiteX84" fmla="*/ 3275215 w 3790604"/>
              <a:gd name="connsiteY84" fmla="*/ 82942 h 502612"/>
              <a:gd name="connsiteX85" fmla="*/ 3291840 w 3790604"/>
              <a:gd name="connsiteY85" fmla="*/ 182694 h 502612"/>
              <a:gd name="connsiteX86" fmla="*/ 3275215 w 3790604"/>
              <a:gd name="connsiteY86" fmla="*/ 398825 h 502612"/>
              <a:gd name="connsiteX87" fmla="*/ 3308466 w 3790604"/>
              <a:gd name="connsiteY87" fmla="*/ 332324 h 502612"/>
              <a:gd name="connsiteX88" fmla="*/ 3358342 w 3790604"/>
              <a:gd name="connsiteY88" fmla="*/ 215945 h 502612"/>
              <a:gd name="connsiteX89" fmla="*/ 3374968 w 3790604"/>
              <a:gd name="connsiteY89" fmla="*/ 132818 h 502612"/>
              <a:gd name="connsiteX90" fmla="*/ 3408219 w 3790604"/>
              <a:gd name="connsiteY90" fmla="*/ 33065 h 502612"/>
              <a:gd name="connsiteX91" fmla="*/ 3441470 w 3790604"/>
              <a:gd name="connsiteY91" fmla="*/ 232571 h 502612"/>
              <a:gd name="connsiteX92" fmla="*/ 3458095 w 3790604"/>
              <a:gd name="connsiteY92" fmla="*/ 448702 h 502612"/>
              <a:gd name="connsiteX93" fmla="*/ 3491346 w 3790604"/>
              <a:gd name="connsiteY93" fmla="*/ 382200 h 502612"/>
              <a:gd name="connsiteX94" fmla="*/ 3657600 w 3790604"/>
              <a:gd name="connsiteY94" fmla="*/ 199320 h 502612"/>
              <a:gd name="connsiteX95" fmla="*/ 3690851 w 3790604"/>
              <a:gd name="connsiteY95" fmla="*/ 249196 h 502612"/>
              <a:gd name="connsiteX96" fmla="*/ 3740728 w 3790604"/>
              <a:gd name="connsiteY96" fmla="*/ 332324 h 502612"/>
              <a:gd name="connsiteX97" fmla="*/ 3773979 w 3790604"/>
              <a:gd name="connsiteY97" fmla="*/ 265822 h 502612"/>
              <a:gd name="connsiteX98" fmla="*/ 3790604 w 3790604"/>
              <a:gd name="connsiteY98" fmla="*/ 265822 h 502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3790604" h="502612">
                <a:moveTo>
                  <a:pt x="0" y="348949"/>
                </a:moveTo>
                <a:cubicBezTo>
                  <a:pt x="714497" y="42737"/>
                  <a:pt x="532551" y="65780"/>
                  <a:pt x="349135" y="249196"/>
                </a:cubicBezTo>
                <a:cubicBezTo>
                  <a:pt x="329542" y="268789"/>
                  <a:pt x="315884" y="293531"/>
                  <a:pt x="299259" y="315698"/>
                </a:cubicBezTo>
                <a:cubicBezTo>
                  <a:pt x="332510" y="326782"/>
                  <a:pt x="364136" y="345461"/>
                  <a:pt x="399011" y="348949"/>
                </a:cubicBezTo>
                <a:cubicBezTo>
                  <a:pt x="473895" y="356438"/>
                  <a:pt x="462461" y="326011"/>
                  <a:pt x="498764" y="282447"/>
                </a:cubicBezTo>
                <a:cubicBezTo>
                  <a:pt x="513816" y="264385"/>
                  <a:pt x="532015" y="249196"/>
                  <a:pt x="548640" y="232571"/>
                </a:cubicBezTo>
                <a:cubicBezTo>
                  <a:pt x="555806" y="182413"/>
                  <a:pt x="590239" y="79644"/>
                  <a:pt x="532015" y="33065"/>
                </a:cubicBezTo>
                <a:cubicBezTo>
                  <a:pt x="518331" y="22117"/>
                  <a:pt x="498989" y="44877"/>
                  <a:pt x="482139" y="49691"/>
                </a:cubicBezTo>
                <a:cubicBezTo>
                  <a:pt x="460169" y="55968"/>
                  <a:pt x="437804" y="60774"/>
                  <a:pt x="415637" y="66316"/>
                </a:cubicBezTo>
                <a:cubicBezTo>
                  <a:pt x="366046" y="115907"/>
                  <a:pt x="316847" y="156357"/>
                  <a:pt x="299259" y="232571"/>
                </a:cubicBezTo>
                <a:cubicBezTo>
                  <a:pt x="291679" y="265417"/>
                  <a:pt x="310342" y="299073"/>
                  <a:pt x="315884" y="332324"/>
                </a:cubicBezTo>
                <a:cubicBezTo>
                  <a:pt x="382386" y="326782"/>
                  <a:pt x="451695" y="335603"/>
                  <a:pt x="515390" y="315698"/>
                </a:cubicBezTo>
                <a:cubicBezTo>
                  <a:pt x="545312" y="306347"/>
                  <a:pt x="558298" y="269840"/>
                  <a:pt x="581891" y="249196"/>
                </a:cubicBezTo>
                <a:cubicBezTo>
                  <a:pt x="602744" y="230949"/>
                  <a:pt x="625845" y="215425"/>
                  <a:pt x="648393" y="199320"/>
                </a:cubicBezTo>
                <a:cubicBezTo>
                  <a:pt x="664653" y="187706"/>
                  <a:pt x="712399" y="180198"/>
                  <a:pt x="698270" y="166069"/>
                </a:cubicBezTo>
                <a:cubicBezTo>
                  <a:pt x="682113" y="149911"/>
                  <a:pt x="653935" y="177152"/>
                  <a:pt x="631768" y="182694"/>
                </a:cubicBezTo>
                <a:cubicBezTo>
                  <a:pt x="626226" y="215945"/>
                  <a:pt x="600067" y="252296"/>
                  <a:pt x="615142" y="282447"/>
                </a:cubicBezTo>
                <a:cubicBezTo>
                  <a:pt x="692604" y="437373"/>
                  <a:pt x="776396" y="377042"/>
                  <a:pt x="897775" y="332324"/>
                </a:cubicBezTo>
                <a:cubicBezTo>
                  <a:pt x="948990" y="313455"/>
                  <a:pt x="997528" y="287989"/>
                  <a:pt x="1047404" y="265822"/>
                </a:cubicBezTo>
                <a:cubicBezTo>
                  <a:pt x="1075113" y="232571"/>
                  <a:pt x="1106522" y="202083"/>
                  <a:pt x="1130531" y="166069"/>
                </a:cubicBezTo>
                <a:cubicBezTo>
                  <a:pt x="1140252" y="151488"/>
                  <a:pt x="1161738" y="125914"/>
                  <a:pt x="1147157" y="116193"/>
                </a:cubicBezTo>
                <a:cubicBezTo>
                  <a:pt x="1128145" y="103518"/>
                  <a:pt x="1102822" y="127276"/>
                  <a:pt x="1080655" y="132818"/>
                </a:cubicBezTo>
                <a:cubicBezTo>
                  <a:pt x="1069571" y="160527"/>
                  <a:pt x="1059753" y="188776"/>
                  <a:pt x="1047404" y="215945"/>
                </a:cubicBezTo>
                <a:cubicBezTo>
                  <a:pt x="1032021" y="249789"/>
                  <a:pt x="1000894" y="278675"/>
                  <a:pt x="997528" y="315698"/>
                </a:cubicBezTo>
                <a:cubicBezTo>
                  <a:pt x="994826" y="345419"/>
                  <a:pt x="1019695" y="371116"/>
                  <a:pt x="1030779" y="398825"/>
                </a:cubicBezTo>
                <a:cubicBezTo>
                  <a:pt x="1174150" y="346691"/>
                  <a:pt x="1248260" y="336097"/>
                  <a:pt x="1363288" y="232571"/>
                </a:cubicBezTo>
                <a:cubicBezTo>
                  <a:pt x="1376314" y="220847"/>
                  <a:pt x="1373010" y="198802"/>
                  <a:pt x="1379913" y="182694"/>
                </a:cubicBezTo>
                <a:cubicBezTo>
                  <a:pt x="1389676" y="159914"/>
                  <a:pt x="1402080" y="138360"/>
                  <a:pt x="1413164" y="116193"/>
                </a:cubicBezTo>
                <a:cubicBezTo>
                  <a:pt x="1407622" y="88484"/>
                  <a:pt x="1421814" y="45702"/>
                  <a:pt x="1396539" y="33065"/>
                </a:cubicBezTo>
                <a:cubicBezTo>
                  <a:pt x="1330411" y="0"/>
                  <a:pt x="1257517" y="150158"/>
                  <a:pt x="1246910" y="166069"/>
                </a:cubicBezTo>
                <a:cubicBezTo>
                  <a:pt x="1241368" y="215945"/>
                  <a:pt x="1230284" y="265515"/>
                  <a:pt x="1230284" y="315698"/>
                </a:cubicBezTo>
                <a:cubicBezTo>
                  <a:pt x="1230284" y="333223"/>
                  <a:pt x="1234518" y="353182"/>
                  <a:pt x="1246910" y="365574"/>
                </a:cubicBezTo>
                <a:cubicBezTo>
                  <a:pt x="1275168" y="393832"/>
                  <a:pt x="1313411" y="409909"/>
                  <a:pt x="1346662" y="432076"/>
                </a:cubicBezTo>
                <a:cubicBezTo>
                  <a:pt x="1402080" y="420992"/>
                  <a:pt x="1461272" y="421778"/>
                  <a:pt x="1512917" y="398825"/>
                </a:cubicBezTo>
                <a:cubicBezTo>
                  <a:pt x="1614747" y="353567"/>
                  <a:pt x="1639340" y="307847"/>
                  <a:pt x="1695797" y="232571"/>
                </a:cubicBezTo>
                <a:cubicBezTo>
                  <a:pt x="1690255" y="215945"/>
                  <a:pt x="1696696" y="182694"/>
                  <a:pt x="1679171" y="182694"/>
                </a:cubicBezTo>
                <a:cubicBezTo>
                  <a:pt x="1620124" y="182694"/>
                  <a:pt x="1556374" y="282158"/>
                  <a:pt x="1529542" y="315698"/>
                </a:cubicBezTo>
                <a:cubicBezTo>
                  <a:pt x="1499866" y="434404"/>
                  <a:pt x="1479121" y="437903"/>
                  <a:pt x="1712422" y="315698"/>
                </a:cubicBezTo>
                <a:cubicBezTo>
                  <a:pt x="1827936" y="255191"/>
                  <a:pt x="1857468" y="205049"/>
                  <a:pt x="1928553" y="116193"/>
                </a:cubicBezTo>
                <a:cubicBezTo>
                  <a:pt x="1934095" y="94026"/>
                  <a:pt x="1961336" y="65849"/>
                  <a:pt x="1945179" y="49691"/>
                </a:cubicBezTo>
                <a:cubicBezTo>
                  <a:pt x="1931051" y="35562"/>
                  <a:pt x="1920864" y="81695"/>
                  <a:pt x="1911928" y="99567"/>
                </a:cubicBezTo>
                <a:cubicBezTo>
                  <a:pt x="1898581" y="126260"/>
                  <a:pt x="1889761" y="154985"/>
                  <a:pt x="1878677" y="182694"/>
                </a:cubicBezTo>
                <a:cubicBezTo>
                  <a:pt x="1876566" y="199584"/>
                  <a:pt x="1836452" y="431812"/>
                  <a:pt x="1878677" y="448702"/>
                </a:cubicBezTo>
                <a:cubicBezTo>
                  <a:pt x="1921262" y="465736"/>
                  <a:pt x="2160615" y="293993"/>
                  <a:pt x="2177935" y="282447"/>
                </a:cubicBezTo>
                <a:cubicBezTo>
                  <a:pt x="2205724" y="236132"/>
                  <a:pt x="2274257" y="162638"/>
                  <a:pt x="2211186" y="99567"/>
                </a:cubicBezTo>
                <a:cubicBezTo>
                  <a:pt x="2197057" y="85438"/>
                  <a:pt x="2174751" y="118033"/>
                  <a:pt x="2161310" y="132818"/>
                </a:cubicBezTo>
                <a:cubicBezTo>
                  <a:pt x="2118806" y="179572"/>
                  <a:pt x="2079980" y="229872"/>
                  <a:pt x="2044931" y="282447"/>
                </a:cubicBezTo>
                <a:cubicBezTo>
                  <a:pt x="2033847" y="299073"/>
                  <a:pt x="1992724" y="338643"/>
                  <a:pt x="2011680" y="332324"/>
                </a:cubicBezTo>
                <a:cubicBezTo>
                  <a:pt x="2110458" y="299398"/>
                  <a:pt x="2294313" y="199320"/>
                  <a:pt x="2294313" y="199320"/>
                </a:cubicBezTo>
                <a:cubicBezTo>
                  <a:pt x="2322022" y="171611"/>
                  <a:pt x="2351636" y="145684"/>
                  <a:pt x="2377440" y="116193"/>
                </a:cubicBezTo>
                <a:cubicBezTo>
                  <a:pt x="2390598" y="101155"/>
                  <a:pt x="2418562" y="47950"/>
                  <a:pt x="2410691" y="66316"/>
                </a:cubicBezTo>
                <a:cubicBezTo>
                  <a:pt x="2386284" y="123266"/>
                  <a:pt x="2350575" y="175043"/>
                  <a:pt x="2327564" y="232571"/>
                </a:cubicBezTo>
                <a:cubicBezTo>
                  <a:pt x="2316480" y="260280"/>
                  <a:pt x="2307659" y="289005"/>
                  <a:pt x="2294313" y="315698"/>
                </a:cubicBezTo>
                <a:cubicBezTo>
                  <a:pt x="2286476" y="331373"/>
                  <a:pt x="2298547" y="278214"/>
                  <a:pt x="2310939" y="265822"/>
                </a:cubicBezTo>
                <a:cubicBezTo>
                  <a:pt x="2333789" y="242972"/>
                  <a:pt x="2367932" y="234951"/>
                  <a:pt x="2394066" y="215945"/>
                </a:cubicBezTo>
                <a:cubicBezTo>
                  <a:pt x="2429070" y="190487"/>
                  <a:pt x="2460568" y="160527"/>
                  <a:pt x="2493819" y="132818"/>
                </a:cubicBezTo>
                <a:cubicBezTo>
                  <a:pt x="2504903" y="110651"/>
                  <a:pt x="2544595" y="83840"/>
                  <a:pt x="2527070" y="66316"/>
                </a:cubicBezTo>
                <a:cubicBezTo>
                  <a:pt x="2510444" y="49691"/>
                  <a:pt x="2487708" y="95163"/>
                  <a:pt x="2477193" y="116193"/>
                </a:cubicBezTo>
                <a:cubicBezTo>
                  <a:pt x="2453681" y="163217"/>
                  <a:pt x="2446843" y="217008"/>
                  <a:pt x="2427317" y="265822"/>
                </a:cubicBezTo>
                <a:cubicBezTo>
                  <a:pt x="2413510" y="300339"/>
                  <a:pt x="2392538" y="331603"/>
                  <a:pt x="2377440" y="365574"/>
                </a:cubicBezTo>
                <a:cubicBezTo>
                  <a:pt x="2370322" y="381588"/>
                  <a:pt x="2345599" y="424146"/>
                  <a:pt x="2360815" y="415451"/>
                </a:cubicBezTo>
                <a:cubicBezTo>
                  <a:pt x="2411964" y="386224"/>
                  <a:pt x="2450752" y="339269"/>
                  <a:pt x="2493819" y="299073"/>
                </a:cubicBezTo>
                <a:cubicBezTo>
                  <a:pt x="2620388" y="180942"/>
                  <a:pt x="2589427" y="217311"/>
                  <a:pt x="2660073" y="99567"/>
                </a:cubicBezTo>
                <a:cubicBezTo>
                  <a:pt x="2648989" y="143902"/>
                  <a:pt x="2643794" y="190140"/>
                  <a:pt x="2626822" y="232571"/>
                </a:cubicBezTo>
                <a:cubicBezTo>
                  <a:pt x="2599209" y="301604"/>
                  <a:pt x="2503558" y="502612"/>
                  <a:pt x="2527070" y="432076"/>
                </a:cubicBezTo>
                <a:lnTo>
                  <a:pt x="2643448" y="82942"/>
                </a:lnTo>
                <a:cubicBezTo>
                  <a:pt x="2667913" y="9548"/>
                  <a:pt x="2667907" y="17398"/>
                  <a:pt x="2626822" y="99567"/>
                </a:cubicBezTo>
                <a:cubicBezTo>
                  <a:pt x="2589899" y="265721"/>
                  <a:pt x="2605596" y="241771"/>
                  <a:pt x="2527070" y="398825"/>
                </a:cubicBezTo>
                <a:cubicBezTo>
                  <a:pt x="2519233" y="414500"/>
                  <a:pt x="2535858" y="364623"/>
                  <a:pt x="2543695" y="348949"/>
                </a:cubicBezTo>
                <a:cubicBezTo>
                  <a:pt x="2563676" y="308986"/>
                  <a:pt x="2584967" y="269445"/>
                  <a:pt x="2610197" y="232571"/>
                </a:cubicBezTo>
                <a:cubicBezTo>
                  <a:pt x="2657138" y="163965"/>
                  <a:pt x="2759826" y="33065"/>
                  <a:pt x="2759826" y="33065"/>
                </a:cubicBezTo>
                <a:cubicBezTo>
                  <a:pt x="2752826" y="68063"/>
                  <a:pt x="2717713" y="266921"/>
                  <a:pt x="2693324" y="315698"/>
                </a:cubicBezTo>
                <a:cubicBezTo>
                  <a:pt x="2677455" y="347437"/>
                  <a:pt x="2642691" y="430564"/>
                  <a:pt x="2626822" y="398825"/>
                </a:cubicBezTo>
                <a:cubicBezTo>
                  <a:pt x="2607948" y="361075"/>
                  <a:pt x="2653288" y="317564"/>
                  <a:pt x="2676699" y="282447"/>
                </a:cubicBezTo>
                <a:cubicBezTo>
                  <a:pt x="2709377" y="233431"/>
                  <a:pt x="2755773" y="195038"/>
                  <a:pt x="2793077" y="149444"/>
                </a:cubicBezTo>
                <a:cubicBezTo>
                  <a:pt x="2805730" y="133979"/>
                  <a:pt x="2815244" y="116193"/>
                  <a:pt x="2826328" y="99567"/>
                </a:cubicBezTo>
                <a:cubicBezTo>
                  <a:pt x="2826328" y="99567"/>
                  <a:pt x="2802368" y="210075"/>
                  <a:pt x="2793077" y="265822"/>
                </a:cubicBezTo>
                <a:cubicBezTo>
                  <a:pt x="2785732" y="309893"/>
                  <a:pt x="2744858" y="367232"/>
                  <a:pt x="2776451" y="398825"/>
                </a:cubicBezTo>
                <a:cubicBezTo>
                  <a:pt x="2801543" y="423917"/>
                  <a:pt x="2834487" y="357416"/>
                  <a:pt x="2859579" y="332324"/>
                </a:cubicBezTo>
                <a:cubicBezTo>
                  <a:pt x="2890185" y="301718"/>
                  <a:pt x="2916316" y="266878"/>
                  <a:pt x="2942706" y="232571"/>
                </a:cubicBezTo>
                <a:cubicBezTo>
                  <a:pt x="3026305" y="123891"/>
                  <a:pt x="3011757" y="144346"/>
                  <a:pt x="3059084" y="49691"/>
                </a:cubicBezTo>
                <a:cubicBezTo>
                  <a:pt x="3048000" y="121735"/>
                  <a:pt x="3029300" y="193013"/>
                  <a:pt x="3025833" y="265822"/>
                </a:cubicBezTo>
                <a:cubicBezTo>
                  <a:pt x="3023708" y="310451"/>
                  <a:pt x="2998229" y="392507"/>
                  <a:pt x="3042459" y="398825"/>
                </a:cubicBezTo>
                <a:cubicBezTo>
                  <a:pt x="3093038" y="406050"/>
                  <a:pt x="3111903" y="323580"/>
                  <a:pt x="3142211" y="282447"/>
                </a:cubicBezTo>
                <a:cubicBezTo>
                  <a:pt x="3189623" y="218103"/>
                  <a:pt x="3275215" y="82942"/>
                  <a:pt x="3275215" y="82942"/>
                </a:cubicBezTo>
                <a:cubicBezTo>
                  <a:pt x="3280757" y="116193"/>
                  <a:pt x="3291840" y="148985"/>
                  <a:pt x="3291840" y="182694"/>
                </a:cubicBezTo>
                <a:cubicBezTo>
                  <a:pt x="3291840" y="254950"/>
                  <a:pt x="3267235" y="327010"/>
                  <a:pt x="3275215" y="398825"/>
                </a:cubicBezTo>
                <a:cubicBezTo>
                  <a:pt x="3277952" y="423457"/>
                  <a:pt x="3298211" y="354886"/>
                  <a:pt x="3308466" y="332324"/>
                </a:cubicBezTo>
                <a:cubicBezTo>
                  <a:pt x="3325931" y="293902"/>
                  <a:pt x="3341717" y="254738"/>
                  <a:pt x="3358342" y="215945"/>
                </a:cubicBezTo>
                <a:cubicBezTo>
                  <a:pt x="3363884" y="188236"/>
                  <a:pt x="3367533" y="160080"/>
                  <a:pt x="3374968" y="132818"/>
                </a:cubicBezTo>
                <a:cubicBezTo>
                  <a:pt x="3384190" y="99003"/>
                  <a:pt x="3388777" y="3902"/>
                  <a:pt x="3408219" y="33065"/>
                </a:cubicBezTo>
                <a:cubicBezTo>
                  <a:pt x="3445617" y="89161"/>
                  <a:pt x="3430386" y="166069"/>
                  <a:pt x="3441470" y="232571"/>
                </a:cubicBezTo>
                <a:cubicBezTo>
                  <a:pt x="3447012" y="304615"/>
                  <a:pt x="3435246" y="380153"/>
                  <a:pt x="3458095" y="448702"/>
                </a:cubicBezTo>
                <a:cubicBezTo>
                  <a:pt x="3465932" y="472214"/>
                  <a:pt x="3477598" y="402821"/>
                  <a:pt x="3491346" y="382200"/>
                </a:cubicBezTo>
                <a:cubicBezTo>
                  <a:pt x="3539283" y="310295"/>
                  <a:pt x="3596286" y="260634"/>
                  <a:pt x="3657600" y="199320"/>
                </a:cubicBezTo>
                <a:cubicBezTo>
                  <a:pt x="3668684" y="215945"/>
                  <a:pt x="3680261" y="232252"/>
                  <a:pt x="3690851" y="249196"/>
                </a:cubicBezTo>
                <a:cubicBezTo>
                  <a:pt x="3707978" y="276599"/>
                  <a:pt x="3709041" y="325986"/>
                  <a:pt x="3740728" y="332324"/>
                </a:cubicBezTo>
                <a:cubicBezTo>
                  <a:pt x="3765031" y="337185"/>
                  <a:pt x="3759109" y="285649"/>
                  <a:pt x="3773979" y="265822"/>
                </a:cubicBezTo>
                <a:cubicBezTo>
                  <a:pt x="3777304" y="261389"/>
                  <a:pt x="3785062" y="265822"/>
                  <a:pt x="3790604" y="265822"/>
                </a:cubicBezTo>
              </a:path>
            </a:pathLst>
          </a:cu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abo20re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63912"/>
            <a:ext cx="4429124" cy="2994088"/>
          </a:xfrm>
          <a:prstGeom prst="rect">
            <a:avLst/>
          </a:prstGeom>
        </p:spPr>
      </p:pic>
      <p:pic>
        <p:nvPicPr>
          <p:cNvPr id="7" name="Picture 6" descr="memoria-ra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285728"/>
            <a:ext cx="4286248" cy="36613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9992" y="714356"/>
            <a:ext cx="4357718" cy="314327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1000108"/>
            <a:ext cx="4257676" cy="264320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Foram elaboradas classes de testes representando padrões de acesso verificados na prática. </a:t>
            </a:r>
          </a:p>
          <a:p>
            <a:pPr algn="ctr">
              <a:buNone/>
            </a:pPr>
            <a:endParaRPr lang="pt-BR" sz="4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69699" y="-24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2103455-4DCA-4AC9-AF9B-857BF15C8DD9}" type="slidenum">
              <a:rPr lang="pt-BR" smtClean="0"/>
              <a:pPr/>
              <a:t>22</a:t>
            </a:fld>
            <a:r>
              <a:rPr lang="pt-BR" dirty="0" smtClean="0"/>
              <a:t> de 96</a:t>
            </a:r>
            <a:endParaRPr lang="pt-BR" dirty="0"/>
          </a:p>
        </p:txBody>
      </p:sp>
      <p:sp>
        <p:nvSpPr>
          <p:cNvPr id="9" name="Rectangle 8"/>
          <p:cNvSpPr/>
          <p:nvPr/>
        </p:nvSpPr>
        <p:spPr>
          <a:xfrm>
            <a:off x="4572000" y="4071942"/>
            <a:ext cx="4357718" cy="257176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714876" y="4357694"/>
            <a:ext cx="4071966" cy="207170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ctr"/>
            <a:r>
              <a:rPr lang="pt-BR" sz="3200" dirty="0" smtClean="0">
                <a:latin typeface="Arial" pitchFamily="34" charset="0"/>
                <a:cs typeface="Arial" pitchFamily="34" charset="0"/>
              </a:rPr>
              <a:t>Elas focam em dois aspectos: cache e distribuição de dados.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pt-BR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02510" y="345024"/>
            <a:ext cx="641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Testes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428604"/>
            <a:ext cx="7467600" cy="611678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4000" dirty="0" smtClean="0">
                <a:latin typeface="Arial" pitchFamily="34" charset="0"/>
                <a:cs typeface="Arial" pitchFamily="34" charset="0"/>
              </a:rPr>
              <a:t>Todos os nós podem acessar um arquivo, ou cada um o seu.</a:t>
            </a: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72462" y="-24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2103455-4DCA-4AC9-AF9B-857BF15C8DD9}" type="slidenum">
              <a:rPr lang="pt-BR" smtClean="0"/>
              <a:pPr/>
              <a:t>23</a:t>
            </a:fld>
            <a:r>
              <a:rPr lang="pt-BR" dirty="0" smtClean="0"/>
              <a:t> de 96</a:t>
            </a:r>
            <a:endParaRPr lang="pt-BR" dirty="0"/>
          </a:p>
        </p:txBody>
      </p:sp>
      <p:sp>
        <p:nvSpPr>
          <p:cNvPr id="8" name="TextBox 7"/>
          <p:cNvSpPr txBox="1"/>
          <p:nvPr/>
        </p:nvSpPr>
        <p:spPr>
          <a:xfrm>
            <a:off x="1214414" y="5334672"/>
            <a:ext cx="2521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Single File, SF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3504" y="5334672"/>
            <a:ext cx="3002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Multiple Files, MF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57290" y="2643182"/>
            <a:ext cx="2071702" cy="228601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ctangle 11"/>
          <p:cNvSpPr/>
          <p:nvPr/>
        </p:nvSpPr>
        <p:spPr>
          <a:xfrm>
            <a:off x="5572132" y="2643182"/>
            <a:ext cx="2071702" cy="228601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extBox 8"/>
          <p:cNvSpPr txBox="1"/>
          <p:nvPr/>
        </p:nvSpPr>
        <p:spPr>
          <a:xfrm>
            <a:off x="8502510" y="345024"/>
            <a:ext cx="641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Testes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428604"/>
            <a:ext cx="7467600" cy="611678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4000" dirty="0" smtClean="0">
                <a:latin typeface="Arial" pitchFamily="34" charset="0"/>
                <a:cs typeface="Arial" pitchFamily="34" charset="0"/>
              </a:rPr>
              <a:t>Todo o conteúdo do arquivo pode ser acessado, ou só segmentos.</a:t>
            </a: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72462" y="-24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2103455-4DCA-4AC9-AF9B-857BF15C8DD9}" type="slidenum">
              <a:rPr lang="pt-BR" smtClean="0"/>
              <a:pPr/>
              <a:t>24</a:t>
            </a:fld>
            <a:r>
              <a:rPr lang="pt-BR" dirty="0" smtClean="0"/>
              <a:t> de 96</a:t>
            </a:r>
            <a:endParaRPr lang="pt-BR" dirty="0"/>
          </a:p>
        </p:txBody>
      </p:sp>
      <p:sp>
        <p:nvSpPr>
          <p:cNvPr id="8" name="TextBox 7"/>
          <p:cNvSpPr txBox="1"/>
          <p:nvPr/>
        </p:nvSpPr>
        <p:spPr>
          <a:xfrm>
            <a:off x="582548" y="5334672"/>
            <a:ext cx="3203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Whole Access, WA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48520" y="5334672"/>
            <a:ext cx="3938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Segmented Access, SA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14414" y="3000372"/>
            <a:ext cx="1857388" cy="214314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Oval 12"/>
          <p:cNvSpPr/>
          <p:nvPr/>
        </p:nvSpPr>
        <p:spPr>
          <a:xfrm>
            <a:off x="5929322" y="3000372"/>
            <a:ext cx="1857388" cy="214314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extBox 8"/>
          <p:cNvSpPr txBox="1"/>
          <p:nvPr/>
        </p:nvSpPr>
        <p:spPr>
          <a:xfrm>
            <a:off x="8502510" y="345024"/>
            <a:ext cx="641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Testes</a:t>
            </a:r>
            <a:endParaRPr lang="pt-BR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285984" y="6078700"/>
            <a:ext cx="40639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Resultando em...</a:t>
            </a: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428604"/>
            <a:ext cx="7467600" cy="611678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classes inspiradas em (Kotz </a:t>
            </a:r>
            <a:r>
              <a:rPr lang="pt-BR" sz="2800" i="1" dirty="0" smtClean="0">
                <a:latin typeface="Arial" pitchFamily="34" charset="0"/>
                <a:cs typeface="Arial" pitchFamily="34" charset="0"/>
              </a:rPr>
              <a:t>et al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.):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72462" y="-24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2103455-4DCA-4AC9-AF9B-857BF15C8DD9}" type="slidenum">
              <a:rPr lang="pt-BR" smtClean="0"/>
              <a:pPr/>
              <a:t>25</a:t>
            </a:fld>
            <a:r>
              <a:rPr lang="pt-BR" dirty="0" smtClean="0"/>
              <a:t> de 96</a:t>
            </a:r>
            <a:endParaRPr lang="pt-BR" dirty="0"/>
          </a:p>
        </p:txBody>
      </p:sp>
      <p:sp>
        <p:nvSpPr>
          <p:cNvPr id="8" name="TextBox 7"/>
          <p:cNvSpPr txBox="1"/>
          <p:nvPr/>
        </p:nvSpPr>
        <p:spPr>
          <a:xfrm>
            <a:off x="857224" y="4573984"/>
            <a:ext cx="21185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Single File,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Whole Access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SFWA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8992" y="4573984"/>
            <a:ext cx="21185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Multiple Files,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Whole Access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MFWA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57224" y="2216530"/>
            <a:ext cx="2071702" cy="228601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ctangle 18"/>
          <p:cNvSpPr/>
          <p:nvPr/>
        </p:nvSpPr>
        <p:spPr>
          <a:xfrm>
            <a:off x="3428992" y="2216530"/>
            <a:ext cx="2071702" cy="228601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Oval 19"/>
          <p:cNvSpPr/>
          <p:nvPr/>
        </p:nvSpPr>
        <p:spPr>
          <a:xfrm>
            <a:off x="928662" y="2287968"/>
            <a:ext cx="1928826" cy="214314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2" name="Group 21"/>
          <p:cNvGrpSpPr/>
          <p:nvPr/>
        </p:nvGrpSpPr>
        <p:grpSpPr>
          <a:xfrm>
            <a:off x="6000760" y="2216530"/>
            <a:ext cx="2071702" cy="3927114"/>
            <a:chOff x="4572000" y="2216530"/>
            <a:chExt cx="2071702" cy="3927114"/>
          </a:xfrm>
        </p:grpSpPr>
        <p:sp>
          <p:nvSpPr>
            <p:cNvPr id="27" name="Rectangle 26"/>
            <p:cNvSpPr/>
            <p:nvPr/>
          </p:nvSpPr>
          <p:spPr>
            <a:xfrm>
              <a:off x="4572000" y="2216530"/>
              <a:ext cx="2071702" cy="228601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43438" y="4573984"/>
              <a:ext cx="1845377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400" dirty="0" smtClean="0">
                  <a:latin typeface="Arial" pitchFamily="34" charset="0"/>
                  <a:cs typeface="Arial" pitchFamily="34" charset="0"/>
                </a:rPr>
                <a:t>Single File,</a:t>
              </a:r>
            </a:p>
            <a:p>
              <a:pPr algn="ctr"/>
              <a:r>
                <a:rPr lang="pt-BR" sz="2400" dirty="0" smtClean="0">
                  <a:latin typeface="Arial" pitchFamily="34" charset="0"/>
                  <a:cs typeface="Arial" pitchFamily="34" charset="0"/>
                </a:rPr>
                <a:t>Segmented </a:t>
              </a:r>
            </a:p>
            <a:p>
              <a:pPr algn="ctr"/>
              <a:r>
                <a:rPr lang="pt-BR" sz="2400" dirty="0" smtClean="0">
                  <a:latin typeface="Arial" pitchFamily="34" charset="0"/>
                  <a:cs typeface="Arial" pitchFamily="34" charset="0"/>
                </a:rPr>
                <a:t>Access</a:t>
              </a:r>
            </a:p>
            <a:p>
              <a:pPr algn="ctr"/>
              <a:r>
                <a:rPr lang="pt-BR" sz="2400" dirty="0" smtClean="0">
                  <a:latin typeface="Arial" pitchFamily="34" charset="0"/>
                  <a:cs typeface="Arial" pitchFamily="34" charset="0"/>
                </a:rPr>
                <a:t>SFSA</a:t>
              </a:r>
              <a:endParaRPr lang="pt-BR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4643438" y="2287968"/>
              <a:ext cx="1928826" cy="214314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6" name="Oval 25"/>
          <p:cNvSpPr/>
          <p:nvPr/>
        </p:nvSpPr>
        <p:spPr>
          <a:xfrm>
            <a:off x="3500430" y="2287968"/>
            <a:ext cx="1928826" cy="214314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TextBox 30"/>
          <p:cNvSpPr txBox="1"/>
          <p:nvPr/>
        </p:nvSpPr>
        <p:spPr>
          <a:xfrm>
            <a:off x="8502510" y="345024"/>
            <a:ext cx="641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Testes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069699" y="-24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2103455-4DCA-4AC9-AF9B-857BF15C8DD9}" type="slidenum">
              <a:rPr lang="pt-BR" smtClean="0"/>
              <a:pPr/>
              <a:t>26</a:t>
            </a:fld>
            <a:r>
              <a:rPr lang="pt-BR" dirty="0" smtClean="0"/>
              <a:t> de 96</a:t>
            </a:r>
            <a:endParaRPr lang="pt-BR" dirty="0"/>
          </a:p>
        </p:txBody>
      </p:sp>
      <p:sp>
        <p:nvSpPr>
          <p:cNvPr id="8" name="TextBox 7"/>
          <p:cNvSpPr txBox="1"/>
          <p:nvPr/>
        </p:nvSpPr>
        <p:spPr>
          <a:xfrm>
            <a:off x="857224" y="4573984"/>
            <a:ext cx="21185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Single File,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Whole Access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SFWA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57224" y="2216530"/>
            <a:ext cx="2071702" cy="228601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Oval 19"/>
          <p:cNvSpPr/>
          <p:nvPr/>
        </p:nvSpPr>
        <p:spPr>
          <a:xfrm>
            <a:off x="928662" y="2287968"/>
            <a:ext cx="1928826" cy="214314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ctangle 32"/>
          <p:cNvSpPr/>
          <p:nvPr/>
        </p:nvSpPr>
        <p:spPr>
          <a:xfrm>
            <a:off x="3571868" y="1643050"/>
            <a:ext cx="4071966" cy="235745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3286116" y="1669932"/>
            <a:ext cx="4572032" cy="611678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SFWA: todos os clientes lêem concorrentemente todo o conteúdo de um grande arquivo compartilhado.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02510" y="345024"/>
            <a:ext cx="641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Testes</a:t>
            </a:r>
            <a:endParaRPr lang="pt-BR" sz="12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28596" y="428604"/>
            <a:ext cx="7467600" cy="611678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 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classes 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inspiradas em (Kotz </a:t>
            </a:r>
            <a:r>
              <a:rPr kumimoji="0" lang="pt-BR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et al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.):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072462" y="-24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2103455-4DCA-4AC9-AF9B-857BF15C8DD9}" type="slidenum">
              <a:rPr lang="pt-BR" smtClean="0"/>
              <a:pPr/>
              <a:t>27</a:t>
            </a:fld>
            <a:r>
              <a:rPr lang="pt-BR" dirty="0" smtClean="0"/>
              <a:t> de 96</a:t>
            </a:r>
            <a:endParaRPr lang="pt-BR" dirty="0"/>
          </a:p>
        </p:txBody>
      </p:sp>
      <p:sp>
        <p:nvSpPr>
          <p:cNvPr id="12" name="TextBox 11"/>
          <p:cNvSpPr txBox="1"/>
          <p:nvPr/>
        </p:nvSpPr>
        <p:spPr>
          <a:xfrm>
            <a:off x="2357422" y="4573984"/>
            <a:ext cx="21185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Multiple Files,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Whole Access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MFWA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57422" y="2216530"/>
            <a:ext cx="2071702" cy="228601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Oval 25"/>
          <p:cNvSpPr/>
          <p:nvPr/>
        </p:nvSpPr>
        <p:spPr>
          <a:xfrm>
            <a:off x="2428860" y="2287968"/>
            <a:ext cx="1928826" cy="214314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ctangle 32"/>
          <p:cNvSpPr/>
          <p:nvPr/>
        </p:nvSpPr>
        <p:spPr>
          <a:xfrm>
            <a:off x="4929190" y="1428736"/>
            <a:ext cx="3429024" cy="157163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4357686" y="1455618"/>
            <a:ext cx="4572032" cy="611678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ctr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MFWA: cada cliente </a:t>
            </a:r>
          </a:p>
          <a:p>
            <a:pPr algn="ctr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escreve e lê em seu </a:t>
            </a:r>
          </a:p>
          <a:p>
            <a:pPr algn="ctr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  próprio arquivo.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02510" y="345024"/>
            <a:ext cx="641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Testes</a:t>
            </a:r>
            <a:endParaRPr lang="pt-BR" sz="12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28596" y="428604"/>
            <a:ext cx="7467600" cy="611678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 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classes 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inspiradas em (Kotz </a:t>
            </a:r>
            <a:r>
              <a:rPr kumimoji="0" lang="pt-BR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et al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.):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5148290" y="2216530"/>
            <a:ext cx="2071702" cy="228601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Box 5"/>
          <p:cNvSpPr txBox="1"/>
          <p:nvPr/>
        </p:nvSpPr>
        <p:spPr>
          <a:xfrm>
            <a:off x="8072462" y="-24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2103455-4DCA-4AC9-AF9B-857BF15C8DD9}" type="slidenum">
              <a:rPr lang="pt-BR" smtClean="0"/>
              <a:pPr/>
              <a:t>28</a:t>
            </a:fld>
            <a:r>
              <a:rPr lang="pt-BR" dirty="0" smtClean="0"/>
              <a:t> de 96</a:t>
            </a:r>
            <a:endParaRPr lang="pt-BR" dirty="0"/>
          </a:p>
        </p:txBody>
      </p:sp>
      <p:sp>
        <p:nvSpPr>
          <p:cNvPr id="15" name="TextBox 14"/>
          <p:cNvSpPr txBox="1"/>
          <p:nvPr/>
        </p:nvSpPr>
        <p:spPr>
          <a:xfrm>
            <a:off x="5219728" y="4573984"/>
            <a:ext cx="18453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Single File,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Segmented 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Access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SFSA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219728" y="2287968"/>
            <a:ext cx="1928826" cy="214314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ctangle 32"/>
          <p:cNvSpPr/>
          <p:nvPr/>
        </p:nvSpPr>
        <p:spPr>
          <a:xfrm>
            <a:off x="862010" y="1857364"/>
            <a:ext cx="3786214" cy="235745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714348" y="1884246"/>
            <a:ext cx="4214842" cy="611678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ctr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SFSA: cada cliente possui um segmento próprio para suas operações em um arquivo compartilhado.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02510" y="345024"/>
            <a:ext cx="641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Testes</a:t>
            </a:r>
            <a:endParaRPr lang="pt-BR" sz="12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28596" y="428604"/>
            <a:ext cx="7467600" cy="611678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 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classes 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inspiradas em (Kotz </a:t>
            </a:r>
            <a:r>
              <a:rPr kumimoji="0" lang="pt-BR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et al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.):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ogue_canivete-7399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-24"/>
            <a:ext cx="6858048" cy="68580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571536" y="269760"/>
            <a:ext cx="7467600" cy="4873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4000" dirty="0" smtClean="0">
                <a:latin typeface="Arial" pitchFamily="34" charset="0"/>
                <a:cs typeface="Arial" pitchFamily="34" charset="0"/>
              </a:rPr>
              <a:t>Os testes foram realizados </a:t>
            </a:r>
          </a:p>
          <a:p>
            <a:pPr algn="ctr">
              <a:buNone/>
            </a:pPr>
            <a:r>
              <a:rPr lang="pt-BR" sz="4000" dirty="0" smtClean="0">
                <a:latin typeface="Arial" pitchFamily="34" charset="0"/>
                <a:cs typeface="Arial" pitchFamily="34" charset="0"/>
              </a:rPr>
              <a:t>com auxílio da ferramenta </a:t>
            </a:r>
          </a:p>
          <a:p>
            <a:pPr algn="ctr">
              <a:buNone/>
            </a:pPr>
            <a:r>
              <a:rPr lang="pt-BR" sz="4000" b="1" dirty="0" smtClean="0">
                <a:latin typeface="Arial" pitchFamily="34" charset="0"/>
                <a:cs typeface="Arial" pitchFamily="34" charset="0"/>
              </a:rPr>
              <a:t>MPI-IO Test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69699" y="-24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2103455-4DCA-4AC9-AF9B-857BF15C8DD9}" type="slidenum">
              <a:rPr lang="pt-BR" smtClean="0"/>
              <a:pPr/>
              <a:t>29</a:t>
            </a:fld>
            <a:r>
              <a:rPr lang="pt-BR" dirty="0" smtClean="0"/>
              <a:t> de 96</a:t>
            </a:r>
            <a:endParaRPr lang="pt-BR" dirty="0"/>
          </a:p>
        </p:txBody>
      </p:sp>
      <p:sp>
        <p:nvSpPr>
          <p:cNvPr id="5" name="TextBox 4"/>
          <p:cNvSpPr txBox="1"/>
          <p:nvPr/>
        </p:nvSpPr>
        <p:spPr>
          <a:xfrm>
            <a:off x="8502510" y="345024"/>
            <a:ext cx="641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Testes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000628" y="1500174"/>
            <a:ext cx="3929090" cy="33575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857752" y="1714488"/>
            <a:ext cx="4071966" cy="50006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Clusters de computadores são uma realidade.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15338" y="-24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3 de 96</a:t>
            </a:r>
            <a:endParaRPr lang="pt-BR" dirty="0"/>
          </a:p>
        </p:txBody>
      </p:sp>
      <p:pic>
        <p:nvPicPr>
          <p:cNvPr id="8" name="Picture 7" descr="cluster-computer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0"/>
            <a:ext cx="471821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97939" y="345024"/>
            <a:ext cx="960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Introdução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ogue_canivete-7399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54" y="0"/>
            <a:ext cx="6858016" cy="685801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14290"/>
            <a:ext cx="7467600" cy="66437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O teste desejado é descrito através de </a:t>
            </a:r>
          </a:p>
          <a:p>
            <a:pPr>
              <a:buNone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parâmetros passados à </a:t>
            </a:r>
          </a:p>
          <a:p>
            <a:pPr>
              <a:buNone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ferramenta.</a:t>
            </a:r>
          </a:p>
          <a:p>
            <a:pPr>
              <a:buNone/>
            </a:pP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Número de arquivos;</a:t>
            </a:r>
          </a:p>
          <a:p>
            <a:pPr>
              <a:buFontTx/>
              <a:buChar char="-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Operação realizada;</a:t>
            </a:r>
          </a:p>
          <a:p>
            <a:pPr>
              <a:buFontTx/>
              <a:buChar char="-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Barreiras;</a:t>
            </a:r>
          </a:p>
          <a:p>
            <a:pPr>
              <a:buFontTx/>
              <a:buChar char="-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Distribuição do arquivo </a:t>
            </a:r>
          </a:p>
          <a:p>
            <a:pPr>
              <a:buNone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   entre os processos: </a:t>
            </a:r>
          </a:p>
          <a:p>
            <a:pPr>
              <a:buNone/>
            </a:pP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   strided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ou 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non-strided.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43916" y="-24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2103455-4DCA-4AC9-AF9B-857BF15C8DD9}" type="slidenum">
              <a:rPr lang="pt-BR" smtClean="0"/>
              <a:pPr/>
              <a:t>30</a:t>
            </a:fld>
            <a:r>
              <a:rPr lang="pt-BR" dirty="0" smtClean="0"/>
              <a:t> de 96</a:t>
            </a:r>
            <a:endParaRPr lang="pt-BR" dirty="0"/>
          </a:p>
        </p:txBody>
      </p:sp>
      <p:sp>
        <p:nvSpPr>
          <p:cNvPr id="5" name="TextBox 4"/>
          <p:cNvSpPr txBox="1"/>
          <p:nvPr/>
        </p:nvSpPr>
        <p:spPr>
          <a:xfrm>
            <a:off x="8502510" y="345024"/>
            <a:ext cx="641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Testes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072462" y="-24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2103455-4DCA-4AC9-AF9B-857BF15C8DD9}" type="slidenum">
              <a:rPr lang="pt-BR" smtClean="0"/>
              <a:pPr/>
              <a:t>31</a:t>
            </a:fld>
            <a:r>
              <a:rPr lang="pt-BR" dirty="0" smtClean="0"/>
              <a:t> de 96</a:t>
            </a:r>
            <a:endParaRPr lang="pt-BR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285752" y="4786322"/>
            <a:ext cx="8501090" cy="664371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Número de segmentos (e tamanho deles) por cliente.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525" y="899426"/>
            <a:ext cx="9124950" cy="34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502510" y="345024"/>
            <a:ext cx="641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Testes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745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ângulo 6"/>
          <p:cNvSpPr/>
          <p:nvPr/>
        </p:nvSpPr>
        <p:spPr>
          <a:xfrm>
            <a:off x="0" y="0"/>
            <a:ext cx="9358346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Box 5"/>
          <p:cNvSpPr txBox="1"/>
          <p:nvPr/>
        </p:nvSpPr>
        <p:spPr>
          <a:xfrm>
            <a:off x="8072462" y="-24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2103455-4DCA-4AC9-AF9B-857BF15C8DD9}" type="slidenum">
              <a:rPr lang="pt-BR" smtClean="0"/>
              <a:pPr/>
              <a:t>32</a:t>
            </a:fld>
            <a:r>
              <a:rPr lang="pt-BR" dirty="0" smtClean="0"/>
              <a:t> de 96</a:t>
            </a:r>
            <a:endParaRPr lang="pt-BR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571504" y="357190"/>
            <a:ext cx="6786578" cy="66437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Metodologia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02510" y="345024"/>
            <a:ext cx="641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Testes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0"/>
            <a:ext cx="4643438" cy="34825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2876" y="928670"/>
            <a:ext cx="4143372" cy="32861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Box 5"/>
          <p:cNvSpPr txBox="1"/>
          <p:nvPr/>
        </p:nvSpPr>
        <p:spPr>
          <a:xfrm>
            <a:off x="8072462" y="-24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2103455-4DCA-4AC9-AF9B-857BF15C8DD9}" type="slidenum">
              <a:rPr lang="pt-BR" smtClean="0"/>
              <a:pPr/>
              <a:t>33</a:t>
            </a:fld>
            <a:r>
              <a:rPr lang="pt-BR" dirty="0" smtClean="0"/>
              <a:t> de 96</a:t>
            </a:r>
            <a:endParaRPr lang="pt-BR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1000084"/>
            <a:ext cx="4071966" cy="335758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Cluster Helios (Grid5000), nodos biprocessados com AMD Opteron 2.2GHz, 4GB de memória RAM e rede Gigabit Ethernet.</a:t>
            </a:r>
          </a:p>
        </p:txBody>
      </p:sp>
      <p:sp>
        <p:nvSpPr>
          <p:cNvPr id="8" name="Rectangle 7"/>
          <p:cNvSpPr/>
          <p:nvPr/>
        </p:nvSpPr>
        <p:spPr>
          <a:xfrm>
            <a:off x="142876" y="4429108"/>
            <a:ext cx="4143372" cy="11430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endParaRPr lang="pt-BR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42844" y="4429108"/>
            <a:ext cx="4071966" cy="335758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Char char="-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Sistema de arquivos Lustre.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00562" y="3643338"/>
            <a:ext cx="4357718" cy="30003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1968" y="3714752"/>
            <a:ext cx="4500594" cy="335758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Char char="-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 servidores de dados;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Char char="-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Até 40 clientes;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Char char="-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Striping</a:t>
            </a:r>
            <a:r>
              <a:rPr kumimoji="0" lang="pt-B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em blocos de 64KB, circular começando em servidor aleatório.</a:t>
            </a: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02510" y="345024"/>
            <a:ext cx="641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Testes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 animBg="1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opulation-six-billion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-1"/>
            <a:ext cx="4643438" cy="30718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2876" y="142876"/>
            <a:ext cx="4143372" cy="30003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Box 5"/>
          <p:cNvSpPr txBox="1"/>
          <p:nvPr/>
        </p:nvSpPr>
        <p:spPr>
          <a:xfrm>
            <a:off x="8072462" y="-24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2103455-4DCA-4AC9-AF9B-857BF15C8DD9}" type="slidenum">
              <a:rPr lang="pt-BR" smtClean="0"/>
              <a:pPr/>
              <a:t>34</a:t>
            </a:fld>
            <a:r>
              <a:rPr lang="pt-BR" dirty="0" smtClean="0"/>
              <a:t> de 96</a:t>
            </a:r>
            <a:endParaRPr lang="pt-BR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214290"/>
            <a:ext cx="4071966" cy="335758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Cada cliente opera sobre 2GB.</a:t>
            </a:r>
          </a:p>
          <a:p>
            <a:pPr>
              <a:buFontTx/>
              <a:buChar char="-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Servidores de dados armazenam no sistema de arquivos local (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ext3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).</a:t>
            </a:r>
          </a:p>
        </p:txBody>
      </p:sp>
      <p:sp>
        <p:nvSpPr>
          <p:cNvPr id="8" name="Rectangle 7"/>
          <p:cNvSpPr/>
          <p:nvPr/>
        </p:nvSpPr>
        <p:spPr>
          <a:xfrm>
            <a:off x="4643470" y="3143248"/>
            <a:ext cx="4286248" cy="34290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endParaRPr lang="pt-BR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643438" y="3286124"/>
            <a:ext cx="4071966" cy="335758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Char char="-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Coletados resultados o</a:t>
            </a:r>
            <a:r>
              <a:rPr kumimoji="0" lang="pt-B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número de vezes necessário para ter confiança de 90% e erro relativo de 10% (mínimo de 4 execuções);</a:t>
            </a: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" name="Picture 9" descr="hd_sa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15979"/>
            <a:ext cx="4429124" cy="38658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502510" y="345024"/>
            <a:ext cx="641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Testes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_parafuso_isolado_ms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111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00100" y="571480"/>
            <a:ext cx="4286280" cy="37862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Box 5"/>
          <p:cNvSpPr txBox="1"/>
          <p:nvPr/>
        </p:nvSpPr>
        <p:spPr>
          <a:xfrm>
            <a:off x="8072462" y="-24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2103455-4DCA-4AC9-AF9B-857BF15C8DD9}" type="slidenum">
              <a:rPr lang="pt-BR" smtClean="0"/>
              <a:pPr/>
              <a:t>35</a:t>
            </a:fld>
            <a:r>
              <a:rPr lang="pt-BR" dirty="0" smtClean="0"/>
              <a:t> de 96</a:t>
            </a:r>
            <a:endParaRPr lang="pt-BR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1071506" y="714356"/>
            <a:ext cx="4429188" cy="335758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Testes variando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Granularidade das operações;</a:t>
            </a:r>
          </a:p>
          <a:p>
            <a:pPr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Número de clientes.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02510" y="345024"/>
            <a:ext cx="641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Testes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788.jpg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3688" y="857240"/>
            <a:ext cx="7467600" cy="1143000"/>
          </a:xfrm>
        </p:spPr>
        <p:txBody>
          <a:bodyPr>
            <a:normAutofit/>
          </a:bodyPr>
          <a:lstStyle/>
          <a:p>
            <a:r>
              <a:rPr lang="pt-BR" sz="4000" dirty="0" smtClean="0">
                <a:solidFill>
                  <a:schemeClr val="tx1"/>
                </a:solidFill>
              </a:rPr>
              <a:t>Roteiro</a:t>
            </a:r>
            <a:endParaRPr lang="pt-BR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 rot="21540000">
            <a:off x="2248330" y="2006587"/>
            <a:ext cx="7500990" cy="4786346"/>
          </a:xfrm>
        </p:spPr>
        <p:txBody>
          <a:bodyPr>
            <a:normAutofit/>
          </a:bodyPr>
          <a:lstStyle/>
          <a:p>
            <a:r>
              <a:rPr lang="pt-BR" sz="3200" dirty="0" smtClean="0"/>
              <a:t>Introdução</a:t>
            </a:r>
          </a:p>
          <a:p>
            <a:endParaRPr lang="pt-BR" sz="100" dirty="0" smtClean="0"/>
          </a:p>
          <a:p>
            <a:r>
              <a:rPr lang="pt-BR" sz="3200" i="1" dirty="0" smtClean="0"/>
              <a:t>Lustre File System</a:t>
            </a:r>
          </a:p>
          <a:p>
            <a:endParaRPr lang="pt-BR" sz="100" i="1" dirty="0" smtClean="0"/>
          </a:p>
          <a:p>
            <a:r>
              <a:rPr lang="pt-BR" sz="3200" dirty="0" smtClean="0"/>
              <a:t>Testes propostos</a:t>
            </a:r>
          </a:p>
          <a:p>
            <a:endParaRPr lang="pt-BR" sz="100" dirty="0" smtClean="0"/>
          </a:p>
          <a:p>
            <a:r>
              <a:rPr lang="pt-BR" sz="3200" dirty="0" smtClean="0"/>
              <a:t>Resultados</a:t>
            </a:r>
          </a:p>
          <a:p>
            <a:endParaRPr lang="pt-BR" sz="100" dirty="0" smtClean="0"/>
          </a:p>
          <a:p>
            <a:r>
              <a:rPr lang="pt-BR" sz="3200" dirty="0" smtClean="0"/>
              <a:t>Conclusões</a:t>
            </a:r>
            <a:endParaRPr lang="pt-BR" sz="3200" dirty="0"/>
          </a:p>
        </p:txBody>
      </p:sp>
      <p:sp>
        <p:nvSpPr>
          <p:cNvPr id="10" name="Freeform 9"/>
          <p:cNvSpPr/>
          <p:nvPr/>
        </p:nvSpPr>
        <p:spPr>
          <a:xfrm>
            <a:off x="2272145" y="2105891"/>
            <a:ext cx="2663030" cy="555795"/>
          </a:xfrm>
          <a:custGeom>
            <a:avLst/>
            <a:gdLst>
              <a:gd name="connsiteX0" fmla="*/ 0 w 2663030"/>
              <a:gd name="connsiteY0" fmla="*/ 471054 h 555795"/>
              <a:gd name="connsiteX1" fmla="*/ 568037 w 2663030"/>
              <a:gd name="connsiteY1" fmla="*/ 41564 h 555795"/>
              <a:gd name="connsiteX2" fmla="*/ 609600 w 2663030"/>
              <a:gd name="connsiteY2" fmla="*/ 0 h 555795"/>
              <a:gd name="connsiteX3" fmla="*/ 554182 w 2663030"/>
              <a:gd name="connsiteY3" fmla="*/ 41564 h 555795"/>
              <a:gd name="connsiteX4" fmla="*/ 457200 w 2663030"/>
              <a:gd name="connsiteY4" fmla="*/ 207818 h 555795"/>
              <a:gd name="connsiteX5" fmla="*/ 401782 w 2663030"/>
              <a:gd name="connsiteY5" fmla="*/ 277091 h 555795"/>
              <a:gd name="connsiteX6" fmla="*/ 387928 w 2663030"/>
              <a:gd name="connsiteY6" fmla="*/ 318654 h 555795"/>
              <a:gd name="connsiteX7" fmla="*/ 360219 w 2663030"/>
              <a:gd name="connsiteY7" fmla="*/ 346364 h 555795"/>
              <a:gd name="connsiteX8" fmla="*/ 374073 w 2663030"/>
              <a:gd name="connsiteY8" fmla="*/ 387927 h 555795"/>
              <a:gd name="connsiteX9" fmla="*/ 471055 w 2663030"/>
              <a:gd name="connsiteY9" fmla="*/ 360218 h 555795"/>
              <a:gd name="connsiteX10" fmla="*/ 429491 w 2663030"/>
              <a:gd name="connsiteY10" fmla="*/ 374073 h 555795"/>
              <a:gd name="connsiteX11" fmla="*/ 568037 w 2663030"/>
              <a:gd name="connsiteY11" fmla="*/ 235527 h 555795"/>
              <a:gd name="connsiteX12" fmla="*/ 609600 w 2663030"/>
              <a:gd name="connsiteY12" fmla="*/ 207818 h 555795"/>
              <a:gd name="connsiteX13" fmla="*/ 762000 w 2663030"/>
              <a:gd name="connsiteY13" fmla="*/ 180109 h 555795"/>
              <a:gd name="connsiteX14" fmla="*/ 609600 w 2663030"/>
              <a:gd name="connsiteY14" fmla="*/ 360218 h 555795"/>
              <a:gd name="connsiteX15" fmla="*/ 568037 w 2663030"/>
              <a:gd name="connsiteY15" fmla="*/ 415636 h 555795"/>
              <a:gd name="connsiteX16" fmla="*/ 609600 w 2663030"/>
              <a:gd name="connsiteY16" fmla="*/ 387927 h 555795"/>
              <a:gd name="connsiteX17" fmla="*/ 720437 w 2663030"/>
              <a:gd name="connsiteY17" fmla="*/ 332509 h 555795"/>
              <a:gd name="connsiteX18" fmla="*/ 914400 w 2663030"/>
              <a:gd name="connsiteY18" fmla="*/ 249382 h 555795"/>
              <a:gd name="connsiteX19" fmla="*/ 900546 w 2663030"/>
              <a:gd name="connsiteY19" fmla="*/ 277091 h 555795"/>
              <a:gd name="connsiteX20" fmla="*/ 803564 w 2663030"/>
              <a:gd name="connsiteY20" fmla="*/ 498764 h 555795"/>
              <a:gd name="connsiteX21" fmla="*/ 831273 w 2663030"/>
              <a:gd name="connsiteY21" fmla="*/ 471054 h 555795"/>
              <a:gd name="connsiteX22" fmla="*/ 955964 w 2663030"/>
              <a:gd name="connsiteY22" fmla="*/ 387927 h 555795"/>
              <a:gd name="connsiteX23" fmla="*/ 1094510 w 2663030"/>
              <a:gd name="connsiteY23" fmla="*/ 193964 h 555795"/>
              <a:gd name="connsiteX24" fmla="*/ 1080655 w 2663030"/>
              <a:gd name="connsiteY24" fmla="*/ 152400 h 555795"/>
              <a:gd name="connsiteX25" fmla="*/ 1052946 w 2663030"/>
              <a:gd name="connsiteY25" fmla="*/ 193964 h 555795"/>
              <a:gd name="connsiteX26" fmla="*/ 1011382 w 2663030"/>
              <a:gd name="connsiteY26" fmla="*/ 263236 h 555795"/>
              <a:gd name="connsiteX27" fmla="*/ 969819 w 2663030"/>
              <a:gd name="connsiteY27" fmla="*/ 360218 h 555795"/>
              <a:gd name="connsiteX28" fmla="*/ 1149928 w 2663030"/>
              <a:gd name="connsiteY28" fmla="*/ 304800 h 555795"/>
              <a:gd name="connsiteX29" fmla="*/ 1219200 w 2663030"/>
              <a:gd name="connsiteY29" fmla="*/ 235527 h 555795"/>
              <a:gd name="connsiteX30" fmla="*/ 1274619 w 2663030"/>
              <a:gd name="connsiteY30" fmla="*/ 193964 h 555795"/>
              <a:gd name="connsiteX31" fmla="*/ 1163782 w 2663030"/>
              <a:gd name="connsiteY31" fmla="*/ 374073 h 555795"/>
              <a:gd name="connsiteX32" fmla="*/ 1371600 w 2663030"/>
              <a:gd name="connsiteY32" fmla="*/ 193964 h 555795"/>
              <a:gd name="connsiteX33" fmla="*/ 1427019 w 2663030"/>
              <a:gd name="connsiteY33" fmla="*/ 124691 h 555795"/>
              <a:gd name="connsiteX34" fmla="*/ 1454728 w 2663030"/>
              <a:gd name="connsiteY34" fmla="*/ 83127 h 555795"/>
              <a:gd name="connsiteX35" fmla="*/ 1413164 w 2663030"/>
              <a:gd name="connsiteY35" fmla="*/ 152400 h 555795"/>
              <a:gd name="connsiteX36" fmla="*/ 1343891 w 2663030"/>
              <a:gd name="connsiteY36" fmla="*/ 304800 h 555795"/>
              <a:gd name="connsiteX37" fmla="*/ 1357746 w 2663030"/>
              <a:gd name="connsiteY37" fmla="*/ 415636 h 555795"/>
              <a:gd name="connsiteX38" fmla="*/ 1496291 w 2663030"/>
              <a:gd name="connsiteY38" fmla="*/ 401782 h 555795"/>
              <a:gd name="connsiteX39" fmla="*/ 1704110 w 2663030"/>
              <a:gd name="connsiteY39" fmla="*/ 235527 h 555795"/>
              <a:gd name="connsiteX40" fmla="*/ 1745673 w 2663030"/>
              <a:gd name="connsiteY40" fmla="*/ 166254 h 555795"/>
              <a:gd name="connsiteX41" fmla="*/ 1704110 w 2663030"/>
              <a:gd name="connsiteY41" fmla="*/ 180109 h 555795"/>
              <a:gd name="connsiteX42" fmla="*/ 1662546 w 2663030"/>
              <a:gd name="connsiteY42" fmla="*/ 263236 h 555795"/>
              <a:gd name="connsiteX43" fmla="*/ 1607128 w 2663030"/>
              <a:gd name="connsiteY43" fmla="*/ 346364 h 555795"/>
              <a:gd name="connsiteX44" fmla="*/ 1593273 w 2663030"/>
              <a:gd name="connsiteY44" fmla="*/ 387927 h 555795"/>
              <a:gd name="connsiteX45" fmla="*/ 1731819 w 2663030"/>
              <a:gd name="connsiteY45" fmla="*/ 346364 h 555795"/>
              <a:gd name="connsiteX46" fmla="*/ 1842655 w 2663030"/>
              <a:gd name="connsiteY46" fmla="*/ 263236 h 555795"/>
              <a:gd name="connsiteX47" fmla="*/ 1884219 w 2663030"/>
              <a:gd name="connsiteY47" fmla="*/ 290945 h 555795"/>
              <a:gd name="connsiteX48" fmla="*/ 1856510 w 2663030"/>
              <a:gd name="connsiteY48" fmla="*/ 401782 h 555795"/>
              <a:gd name="connsiteX49" fmla="*/ 1995055 w 2663030"/>
              <a:gd name="connsiteY49" fmla="*/ 332509 h 555795"/>
              <a:gd name="connsiteX50" fmla="*/ 2050473 w 2663030"/>
              <a:gd name="connsiteY50" fmla="*/ 249382 h 555795"/>
              <a:gd name="connsiteX51" fmla="*/ 2078182 w 2663030"/>
              <a:gd name="connsiteY51" fmla="*/ 193964 h 555795"/>
              <a:gd name="connsiteX52" fmla="*/ 2036619 w 2663030"/>
              <a:gd name="connsiteY52" fmla="*/ 249382 h 555795"/>
              <a:gd name="connsiteX53" fmla="*/ 2008910 w 2663030"/>
              <a:gd name="connsiteY53" fmla="*/ 346364 h 555795"/>
              <a:gd name="connsiteX54" fmla="*/ 1981200 w 2663030"/>
              <a:gd name="connsiteY54" fmla="*/ 415636 h 555795"/>
              <a:gd name="connsiteX55" fmla="*/ 2008910 w 2663030"/>
              <a:gd name="connsiteY55" fmla="*/ 457200 h 555795"/>
              <a:gd name="connsiteX56" fmla="*/ 2313710 w 2663030"/>
              <a:gd name="connsiteY56" fmla="*/ 166254 h 555795"/>
              <a:gd name="connsiteX57" fmla="*/ 2327564 w 2663030"/>
              <a:gd name="connsiteY57" fmla="*/ 124691 h 555795"/>
              <a:gd name="connsiteX58" fmla="*/ 2299855 w 2663030"/>
              <a:gd name="connsiteY58" fmla="*/ 166254 h 555795"/>
              <a:gd name="connsiteX59" fmla="*/ 2272146 w 2663030"/>
              <a:gd name="connsiteY59" fmla="*/ 263236 h 555795"/>
              <a:gd name="connsiteX60" fmla="*/ 2258291 w 2663030"/>
              <a:gd name="connsiteY60" fmla="*/ 318654 h 555795"/>
              <a:gd name="connsiteX61" fmla="*/ 2369128 w 2663030"/>
              <a:gd name="connsiteY61" fmla="*/ 263236 h 555795"/>
              <a:gd name="connsiteX62" fmla="*/ 2493819 w 2663030"/>
              <a:gd name="connsiteY62" fmla="*/ 110836 h 555795"/>
              <a:gd name="connsiteX63" fmla="*/ 2466110 w 2663030"/>
              <a:gd name="connsiteY63" fmla="*/ 152400 h 555795"/>
              <a:gd name="connsiteX64" fmla="*/ 2424546 w 2663030"/>
              <a:gd name="connsiteY64" fmla="*/ 277091 h 555795"/>
              <a:gd name="connsiteX65" fmla="*/ 2438400 w 2663030"/>
              <a:gd name="connsiteY65" fmla="*/ 360218 h 555795"/>
              <a:gd name="connsiteX66" fmla="*/ 2493819 w 2663030"/>
              <a:gd name="connsiteY66" fmla="*/ 332509 h 555795"/>
              <a:gd name="connsiteX67" fmla="*/ 2660073 w 2663030"/>
              <a:gd name="connsiteY67" fmla="*/ 193964 h 555795"/>
              <a:gd name="connsiteX68" fmla="*/ 2660073 w 2663030"/>
              <a:gd name="connsiteY68" fmla="*/ 180109 h 55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663030" h="555795">
                <a:moveTo>
                  <a:pt x="0" y="471054"/>
                </a:moveTo>
                <a:cubicBezTo>
                  <a:pt x="219047" y="325024"/>
                  <a:pt x="110503" y="398663"/>
                  <a:pt x="568037" y="41564"/>
                </a:cubicBezTo>
                <a:cubicBezTo>
                  <a:pt x="583483" y="29509"/>
                  <a:pt x="629193" y="0"/>
                  <a:pt x="609600" y="0"/>
                </a:cubicBezTo>
                <a:cubicBezTo>
                  <a:pt x="586509" y="0"/>
                  <a:pt x="570510" y="25236"/>
                  <a:pt x="554182" y="41564"/>
                </a:cubicBezTo>
                <a:cubicBezTo>
                  <a:pt x="501171" y="94575"/>
                  <a:pt x="499090" y="139748"/>
                  <a:pt x="457200" y="207818"/>
                </a:cubicBezTo>
                <a:cubicBezTo>
                  <a:pt x="441702" y="233002"/>
                  <a:pt x="420255" y="254000"/>
                  <a:pt x="401782" y="277091"/>
                </a:cubicBezTo>
                <a:cubicBezTo>
                  <a:pt x="397164" y="290945"/>
                  <a:pt x="395441" y="306131"/>
                  <a:pt x="387928" y="318654"/>
                </a:cubicBezTo>
                <a:cubicBezTo>
                  <a:pt x="381208" y="329855"/>
                  <a:pt x="362781" y="333555"/>
                  <a:pt x="360219" y="346364"/>
                </a:cubicBezTo>
                <a:cubicBezTo>
                  <a:pt x="357355" y="360684"/>
                  <a:pt x="369455" y="374073"/>
                  <a:pt x="374073" y="387927"/>
                </a:cubicBezTo>
                <a:cubicBezTo>
                  <a:pt x="406400" y="378691"/>
                  <a:pt x="438438" y="368372"/>
                  <a:pt x="471055" y="360218"/>
                </a:cubicBezTo>
                <a:cubicBezTo>
                  <a:pt x="485223" y="356676"/>
                  <a:pt x="420525" y="385601"/>
                  <a:pt x="429491" y="374073"/>
                </a:cubicBezTo>
                <a:cubicBezTo>
                  <a:pt x="469588" y="322519"/>
                  <a:pt x="513695" y="271755"/>
                  <a:pt x="568037" y="235527"/>
                </a:cubicBezTo>
                <a:cubicBezTo>
                  <a:pt x="581891" y="226291"/>
                  <a:pt x="593590" y="212392"/>
                  <a:pt x="609600" y="207818"/>
                </a:cubicBezTo>
                <a:cubicBezTo>
                  <a:pt x="659246" y="193633"/>
                  <a:pt x="711200" y="189345"/>
                  <a:pt x="762000" y="180109"/>
                </a:cubicBezTo>
                <a:cubicBezTo>
                  <a:pt x="622993" y="319117"/>
                  <a:pt x="703839" y="225592"/>
                  <a:pt x="609600" y="360218"/>
                </a:cubicBezTo>
                <a:cubicBezTo>
                  <a:pt x="596358" y="379135"/>
                  <a:pt x="568037" y="392545"/>
                  <a:pt x="568037" y="415636"/>
                </a:cubicBezTo>
                <a:cubicBezTo>
                  <a:pt x="568037" y="432287"/>
                  <a:pt x="594982" y="395900"/>
                  <a:pt x="609600" y="387927"/>
                </a:cubicBezTo>
                <a:cubicBezTo>
                  <a:pt x="645863" y="368147"/>
                  <a:pt x="682833" y="349602"/>
                  <a:pt x="720437" y="332509"/>
                </a:cubicBezTo>
                <a:cubicBezTo>
                  <a:pt x="784474" y="303401"/>
                  <a:pt x="849746" y="277091"/>
                  <a:pt x="914400" y="249382"/>
                </a:cubicBezTo>
                <a:cubicBezTo>
                  <a:pt x="977068" y="186716"/>
                  <a:pt x="917014" y="244156"/>
                  <a:pt x="900546" y="277091"/>
                </a:cubicBezTo>
                <a:cubicBezTo>
                  <a:pt x="864477" y="349229"/>
                  <a:pt x="746535" y="555795"/>
                  <a:pt x="803564" y="498764"/>
                </a:cubicBezTo>
                <a:cubicBezTo>
                  <a:pt x="812800" y="489527"/>
                  <a:pt x="820709" y="478737"/>
                  <a:pt x="831273" y="471054"/>
                </a:cubicBezTo>
                <a:cubicBezTo>
                  <a:pt x="871672" y="441673"/>
                  <a:pt x="918215" y="420643"/>
                  <a:pt x="955964" y="387927"/>
                </a:cubicBezTo>
                <a:cubicBezTo>
                  <a:pt x="1026858" y="326485"/>
                  <a:pt x="1049853" y="272113"/>
                  <a:pt x="1094510" y="193964"/>
                </a:cubicBezTo>
                <a:cubicBezTo>
                  <a:pt x="1089892" y="180109"/>
                  <a:pt x="1095259" y="152400"/>
                  <a:pt x="1080655" y="152400"/>
                </a:cubicBezTo>
                <a:cubicBezTo>
                  <a:pt x="1064004" y="152400"/>
                  <a:pt x="1061771" y="179844"/>
                  <a:pt x="1052946" y="193964"/>
                </a:cubicBezTo>
                <a:cubicBezTo>
                  <a:pt x="1038674" y="216799"/>
                  <a:pt x="1023425" y="239151"/>
                  <a:pt x="1011382" y="263236"/>
                </a:cubicBezTo>
                <a:cubicBezTo>
                  <a:pt x="995653" y="294694"/>
                  <a:pt x="936131" y="350112"/>
                  <a:pt x="969819" y="360218"/>
                </a:cubicBezTo>
                <a:lnTo>
                  <a:pt x="1149928" y="304800"/>
                </a:lnTo>
                <a:cubicBezTo>
                  <a:pt x="1173019" y="281709"/>
                  <a:pt x="1194793" y="257222"/>
                  <a:pt x="1219200" y="235527"/>
                </a:cubicBezTo>
                <a:cubicBezTo>
                  <a:pt x="1236458" y="220186"/>
                  <a:pt x="1274619" y="170873"/>
                  <a:pt x="1274619" y="193964"/>
                </a:cubicBezTo>
                <a:cubicBezTo>
                  <a:pt x="1274619" y="213251"/>
                  <a:pt x="1118966" y="351665"/>
                  <a:pt x="1163782" y="374073"/>
                </a:cubicBezTo>
                <a:cubicBezTo>
                  <a:pt x="1187887" y="386125"/>
                  <a:pt x="1364028" y="202224"/>
                  <a:pt x="1371600" y="193964"/>
                </a:cubicBezTo>
                <a:cubicBezTo>
                  <a:pt x="1391582" y="172166"/>
                  <a:pt x="1409276" y="148348"/>
                  <a:pt x="1427019" y="124691"/>
                </a:cubicBezTo>
                <a:cubicBezTo>
                  <a:pt x="1437010" y="111370"/>
                  <a:pt x="1462175" y="68234"/>
                  <a:pt x="1454728" y="83127"/>
                </a:cubicBezTo>
                <a:cubicBezTo>
                  <a:pt x="1442685" y="107212"/>
                  <a:pt x="1425207" y="128314"/>
                  <a:pt x="1413164" y="152400"/>
                </a:cubicBezTo>
                <a:cubicBezTo>
                  <a:pt x="1388209" y="202311"/>
                  <a:pt x="1366982" y="254000"/>
                  <a:pt x="1343891" y="304800"/>
                </a:cubicBezTo>
                <a:cubicBezTo>
                  <a:pt x="1348509" y="341745"/>
                  <a:pt x="1326334" y="395647"/>
                  <a:pt x="1357746" y="415636"/>
                </a:cubicBezTo>
                <a:cubicBezTo>
                  <a:pt x="1396902" y="440553"/>
                  <a:pt x="1453035" y="418604"/>
                  <a:pt x="1496291" y="401782"/>
                </a:cubicBezTo>
                <a:cubicBezTo>
                  <a:pt x="1518693" y="393070"/>
                  <a:pt x="1685000" y="256549"/>
                  <a:pt x="1704110" y="235527"/>
                </a:cubicBezTo>
                <a:cubicBezTo>
                  <a:pt x="1722224" y="215602"/>
                  <a:pt x="1745673" y="193182"/>
                  <a:pt x="1745673" y="166254"/>
                </a:cubicBezTo>
                <a:cubicBezTo>
                  <a:pt x="1745673" y="151650"/>
                  <a:pt x="1717964" y="175491"/>
                  <a:pt x="1704110" y="180109"/>
                </a:cubicBezTo>
                <a:cubicBezTo>
                  <a:pt x="1690255" y="207818"/>
                  <a:pt x="1678156" y="236476"/>
                  <a:pt x="1662546" y="263236"/>
                </a:cubicBezTo>
                <a:cubicBezTo>
                  <a:pt x="1645766" y="292002"/>
                  <a:pt x="1623301" y="317253"/>
                  <a:pt x="1607128" y="346364"/>
                </a:cubicBezTo>
                <a:cubicBezTo>
                  <a:pt x="1600036" y="359130"/>
                  <a:pt x="1578669" y="387927"/>
                  <a:pt x="1593273" y="387927"/>
                </a:cubicBezTo>
                <a:cubicBezTo>
                  <a:pt x="1641488" y="387927"/>
                  <a:pt x="1685637" y="360218"/>
                  <a:pt x="1731819" y="346364"/>
                </a:cubicBezTo>
                <a:cubicBezTo>
                  <a:pt x="1768764" y="318655"/>
                  <a:pt x="1807756" y="293482"/>
                  <a:pt x="1842655" y="263236"/>
                </a:cubicBezTo>
                <a:cubicBezTo>
                  <a:pt x="1985102" y="139781"/>
                  <a:pt x="1944970" y="118816"/>
                  <a:pt x="1884219" y="290945"/>
                </a:cubicBezTo>
                <a:cubicBezTo>
                  <a:pt x="1871544" y="326857"/>
                  <a:pt x="1820852" y="388410"/>
                  <a:pt x="1856510" y="401782"/>
                </a:cubicBezTo>
                <a:cubicBezTo>
                  <a:pt x="1904855" y="419912"/>
                  <a:pt x="1948873" y="355600"/>
                  <a:pt x="1995055" y="332509"/>
                </a:cubicBezTo>
                <a:cubicBezTo>
                  <a:pt x="2013528" y="304800"/>
                  <a:pt x="2033339" y="277938"/>
                  <a:pt x="2050473" y="249382"/>
                </a:cubicBezTo>
                <a:cubicBezTo>
                  <a:pt x="2061099" y="231672"/>
                  <a:pt x="2098835" y="193964"/>
                  <a:pt x="2078182" y="193964"/>
                </a:cubicBezTo>
                <a:cubicBezTo>
                  <a:pt x="2055091" y="193964"/>
                  <a:pt x="2050473" y="230909"/>
                  <a:pt x="2036619" y="249382"/>
                </a:cubicBezTo>
                <a:cubicBezTo>
                  <a:pt x="2027383" y="281709"/>
                  <a:pt x="2019542" y="314468"/>
                  <a:pt x="2008910" y="346364"/>
                </a:cubicBezTo>
                <a:cubicBezTo>
                  <a:pt x="2001045" y="369957"/>
                  <a:pt x="1981200" y="390766"/>
                  <a:pt x="1981200" y="415636"/>
                </a:cubicBezTo>
                <a:cubicBezTo>
                  <a:pt x="1981200" y="432287"/>
                  <a:pt x="1999673" y="443345"/>
                  <a:pt x="2008910" y="457200"/>
                </a:cubicBezTo>
                <a:cubicBezTo>
                  <a:pt x="2245095" y="254754"/>
                  <a:pt x="2146299" y="354591"/>
                  <a:pt x="2313710" y="166254"/>
                </a:cubicBezTo>
                <a:cubicBezTo>
                  <a:pt x="2318328" y="152400"/>
                  <a:pt x="2342168" y="124691"/>
                  <a:pt x="2327564" y="124691"/>
                </a:cubicBezTo>
                <a:cubicBezTo>
                  <a:pt x="2310913" y="124691"/>
                  <a:pt x="2306039" y="150794"/>
                  <a:pt x="2299855" y="166254"/>
                </a:cubicBezTo>
                <a:cubicBezTo>
                  <a:pt x="2287369" y="197470"/>
                  <a:pt x="2280992" y="230800"/>
                  <a:pt x="2272146" y="263236"/>
                </a:cubicBezTo>
                <a:cubicBezTo>
                  <a:pt x="2267136" y="281606"/>
                  <a:pt x="2239250" y="318654"/>
                  <a:pt x="2258291" y="318654"/>
                </a:cubicBezTo>
                <a:cubicBezTo>
                  <a:pt x="2299597" y="318654"/>
                  <a:pt x="2332182" y="281709"/>
                  <a:pt x="2369128" y="263236"/>
                </a:cubicBezTo>
                <a:cubicBezTo>
                  <a:pt x="2410692" y="212436"/>
                  <a:pt x="2530227" y="56223"/>
                  <a:pt x="2493819" y="110836"/>
                </a:cubicBezTo>
                <a:cubicBezTo>
                  <a:pt x="2484583" y="124691"/>
                  <a:pt x="2472514" y="137030"/>
                  <a:pt x="2466110" y="152400"/>
                </a:cubicBezTo>
                <a:cubicBezTo>
                  <a:pt x="2449259" y="192842"/>
                  <a:pt x="2438401" y="235527"/>
                  <a:pt x="2424546" y="277091"/>
                </a:cubicBezTo>
                <a:cubicBezTo>
                  <a:pt x="2429164" y="304800"/>
                  <a:pt x="2416464" y="342670"/>
                  <a:pt x="2438400" y="360218"/>
                </a:cubicBezTo>
                <a:cubicBezTo>
                  <a:pt x="2454528" y="373120"/>
                  <a:pt x="2476395" y="343597"/>
                  <a:pt x="2493819" y="332509"/>
                </a:cubicBezTo>
                <a:cubicBezTo>
                  <a:pt x="2558257" y="291503"/>
                  <a:pt x="2611301" y="252490"/>
                  <a:pt x="2660073" y="193964"/>
                </a:cubicBezTo>
                <a:cubicBezTo>
                  <a:pt x="2663030" y="190416"/>
                  <a:pt x="2660073" y="184727"/>
                  <a:pt x="2660073" y="180109"/>
                </a:cubicBezTo>
              </a:path>
            </a:pathLst>
          </a:cu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reeform 5"/>
          <p:cNvSpPr/>
          <p:nvPr/>
        </p:nvSpPr>
        <p:spPr>
          <a:xfrm>
            <a:off x="2394065" y="2760011"/>
            <a:ext cx="3790604" cy="502612"/>
          </a:xfrm>
          <a:custGeom>
            <a:avLst/>
            <a:gdLst>
              <a:gd name="connsiteX0" fmla="*/ 0 w 3790604"/>
              <a:gd name="connsiteY0" fmla="*/ 348949 h 502612"/>
              <a:gd name="connsiteX1" fmla="*/ 349135 w 3790604"/>
              <a:gd name="connsiteY1" fmla="*/ 249196 h 502612"/>
              <a:gd name="connsiteX2" fmla="*/ 299259 w 3790604"/>
              <a:gd name="connsiteY2" fmla="*/ 315698 h 502612"/>
              <a:gd name="connsiteX3" fmla="*/ 399011 w 3790604"/>
              <a:gd name="connsiteY3" fmla="*/ 348949 h 502612"/>
              <a:gd name="connsiteX4" fmla="*/ 498764 w 3790604"/>
              <a:gd name="connsiteY4" fmla="*/ 282447 h 502612"/>
              <a:gd name="connsiteX5" fmla="*/ 548640 w 3790604"/>
              <a:gd name="connsiteY5" fmla="*/ 232571 h 502612"/>
              <a:gd name="connsiteX6" fmla="*/ 532015 w 3790604"/>
              <a:gd name="connsiteY6" fmla="*/ 33065 h 502612"/>
              <a:gd name="connsiteX7" fmla="*/ 482139 w 3790604"/>
              <a:gd name="connsiteY7" fmla="*/ 49691 h 502612"/>
              <a:gd name="connsiteX8" fmla="*/ 415637 w 3790604"/>
              <a:gd name="connsiteY8" fmla="*/ 66316 h 502612"/>
              <a:gd name="connsiteX9" fmla="*/ 299259 w 3790604"/>
              <a:gd name="connsiteY9" fmla="*/ 232571 h 502612"/>
              <a:gd name="connsiteX10" fmla="*/ 315884 w 3790604"/>
              <a:gd name="connsiteY10" fmla="*/ 332324 h 502612"/>
              <a:gd name="connsiteX11" fmla="*/ 515390 w 3790604"/>
              <a:gd name="connsiteY11" fmla="*/ 315698 h 502612"/>
              <a:gd name="connsiteX12" fmla="*/ 581891 w 3790604"/>
              <a:gd name="connsiteY12" fmla="*/ 249196 h 502612"/>
              <a:gd name="connsiteX13" fmla="*/ 648393 w 3790604"/>
              <a:gd name="connsiteY13" fmla="*/ 199320 h 502612"/>
              <a:gd name="connsiteX14" fmla="*/ 698270 w 3790604"/>
              <a:gd name="connsiteY14" fmla="*/ 166069 h 502612"/>
              <a:gd name="connsiteX15" fmla="*/ 631768 w 3790604"/>
              <a:gd name="connsiteY15" fmla="*/ 182694 h 502612"/>
              <a:gd name="connsiteX16" fmla="*/ 615142 w 3790604"/>
              <a:gd name="connsiteY16" fmla="*/ 282447 h 502612"/>
              <a:gd name="connsiteX17" fmla="*/ 897775 w 3790604"/>
              <a:gd name="connsiteY17" fmla="*/ 332324 h 502612"/>
              <a:gd name="connsiteX18" fmla="*/ 1047404 w 3790604"/>
              <a:gd name="connsiteY18" fmla="*/ 265822 h 502612"/>
              <a:gd name="connsiteX19" fmla="*/ 1130531 w 3790604"/>
              <a:gd name="connsiteY19" fmla="*/ 166069 h 502612"/>
              <a:gd name="connsiteX20" fmla="*/ 1147157 w 3790604"/>
              <a:gd name="connsiteY20" fmla="*/ 116193 h 502612"/>
              <a:gd name="connsiteX21" fmla="*/ 1080655 w 3790604"/>
              <a:gd name="connsiteY21" fmla="*/ 132818 h 502612"/>
              <a:gd name="connsiteX22" fmla="*/ 1047404 w 3790604"/>
              <a:gd name="connsiteY22" fmla="*/ 215945 h 502612"/>
              <a:gd name="connsiteX23" fmla="*/ 997528 w 3790604"/>
              <a:gd name="connsiteY23" fmla="*/ 315698 h 502612"/>
              <a:gd name="connsiteX24" fmla="*/ 1030779 w 3790604"/>
              <a:gd name="connsiteY24" fmla="*/ 398825 h 502612"/>
              <a:gd name="connsiteX25" fmla="*/ 1363288 w 3790604"/>
              <a:gd name="connsiteY25" fmla="*/ 232571 h 502612"/>
              <a:gd name="connsiteX26" fmla="*/ 1379913 w 3790604"/>
              <a:gd name="connsiteY26" fmla="*/ 182694 h 502612"/>
              <a:gd name="connsiteX27" fmla="*/ 1413164 w 3790604"/>
              <a:gd name="connsiteY27" fmla="*/ 116193 h 502612"/>
              <a:gd name="connsiteX28" fmla="*/ 1396539 w 3790604"/>
              <a:gd name="connsiteY28" fmla="*/ 33065 h 502612"/>
              <a:gd name="connsiteX29" fmla="*/ 1246910 w 3790604"/>
              <a:gd name="connsiteY29" fmla="*/ 166069 h 502612"/>
              <a:gd name="connsiteX30" fmla="*/ 1230284 w 3790604"/>
              <a:gd name="connsiteY30" fmla="*/ 315698 h 502612"/>
              <a:gd name="connsiteX31" fmla="*/ 1246910 w 3790604"/>
              <a:gd name="connsiteY31" fmla="*/ 365574 h 502612"/>
              <a:gd name="connsiteX32" fmla="*/ 1346662 w 3790604"/>
              <a:gd name="connsiteY32" fmla="*/ 432076 h 502612"/>
              <a:gd name="connsiteX33" fmla="*/ 1512917 w 3790604"/>
              <a:gd name="connsiteY33" fmla="*/ 398825 h 502612"/>
              <a:gd name="connsiteX34" fmla="*/ 1695797 w 3790604"/>
              <a:gd name="connsiteY34" fmla="*/ 232571 h 502612"/>
              <a:gd name="connsiteX35" fmla="*/ 1679171 w 3790604"/>
              <a:gd name="connsiteY35" fmla="*/ 182694 h 502612"/>
              <a:gd name="connsiteX36" fmla="*/ 1529542 w 3790604"/>
              <a:gd name="connsiteY36" fmla="*/ 315698 h 502612"/>
              <a:gd name="connsiteX37" fmla="*/ 1712422 w 3790604"/>
              <a:gd name="connsiteY37" fmla="*/ 315698 h 502612"/>
              <a:gd name="connsiteX38" fmla="*/ 1928553 w 3790604"/>
              <a:gd name="connsiteY38" fmla="*/ 116193 h 502612"/>
              <a:gd name="connsiteX39" fmla="*/ 1945179 w 3790604"/>
              <a:gd name="connsiteY39" fmla="*/ 49691 h 502612"/>
              <a:gd name="connsiteX40" fmla="*/ 1911928 w 3790604"/>
              <a:gd name="connsiteY40" fmla="*/ 99567 h 502612"/>
              <a:gd name="connsiteX41" fmla="*/ 1878677 w 3790604"/>
              <a:gd name="connsiteY41" fmla="*/ 182694 h 502612"/>
              <a:gd name="connsiteX42" fmla="*/ 1878677 w 3790604"/>
              <a:gd name="connsiteY42" fmla="*/ 448702 h 502612"/>
              <a:gd name="connsiteX43" fmla="*/ 2177935 w 3790604"/>
              <a:gd name="connsiteY43" fmla="*/ 282447 h 502612"/>
              <a:gd name="connsiteX44" fmla="*/ 2211186 w 3790604"/>
              <a:gd name="connsiteY44" fmla="*/ 99567 h 502612"/>
              <a:gd name="connsiteX45" fmla="*/ 2161310 w 3790604"/>
              <a:gd name="connsiteY45" fmla="*/ 132818 h 502612"/>
              <a:gd name="connsiteX46" fmla="*/ 2044931 w 3790604"/>
              <a:gd name="connsiteY46" fmla="*/ 282447 h 502612"/>
              <a:gd name="connsiteX47" fmla="*/ 2011680 w 3790604"/>
              <a:gd name="connsiteY47" fmla="*/ 332324 h 502612"/>
              <a:gd name="connsiteX48" fmla="*/ 2294313 w 3790604"/>
              <a:gd name="connsiteY48" fmla="*/ 199320 h 502612"/>
              <a:gd name="connsiteX49" fmla="*/ 2377440 w 3790604"/>
              <a:gd name="connsiteY49" fmla="*/ 116193 h 502612"/>
              <a:gd name="connsiteX50" fmla="*/ 2410691 w 3790604"/>
              <a:gd name="connsiteY50" fmla="*/ 66316 h 502612"/>
              <a:gd name="connsiteX51" fmla="*/ 2327564 w 3790604"/>
              <a:gd name="connsiteY51" fmla="*/ 232571 h 502612"/>
              <a:gd name="connsiteX52" fmla="*/ 2294313 w 3790604"/>
              <a:gd name="connsiteY52" fmla="*/ 315698 h 502612"/>
              <a:gd name="connsiteX53" fmla="*/ 2310939 w 3790604"/>
              <a:gd name="connsiteY53" fmla="*/ 265822 h 502612"/>
              <a:gd name="connsiteX54" fmla="*/ 2394066 w 3790604"/>
              <a:gd name="connsiteY54" fmla="*/ 215945 h 502612"/>
              <a:gd name="connsiteX55" fmla="*/ 2493819 w 3790604"/>
              <a:gd name="connsiteY55" fmla="*/ 132818 h 502612"/>
              <a:gd name="connsiteX56" fmla="*/ 2527070 w 3790604"/>
              <a:gd name="connsiteY56" fmla="*/ 66316 h 502612"/>
              <a:gd name="connsiteX57" fmla="*/ 2477193 w 3790604"/>
              <a:gd name="connsiteY57" fmla="*/ 116193 h 502612"/>
              <a:gd name="connsiteX58" fmla="*/ 2427317 w 3790604"/>
              <a:gd name="connsiteY58" fmla="*/ 265822 h 502612"/>
              <a:gd name="connsiteX59" fmla="*/ 2377440 w 3790604"/>
              <a:gd name="connsiteY59" fmla="*/ 365574 h 502612"/>
              <a:gd name="connsiteX60" fmla="*/ 2360815 w 3790604"/>
              <a:gd name="connsiteY60" fmla="*/ 415451 h 502612"/>
              <a:gd name="connsiteX61" fmla="*/ 2493819 w 3790604"/>
              <a:gd name="connsiteY61" fmla="*/ 299073 h 502612"/>
              <a:gd name="connsiteX62" fmla="*/ 2660073 w 3790604"/>
              <a:gd name="connsiteY62" fmla="*/ 99567 h 502612"/>
              <a:gd name="connsiteX63" fmla="*/ 2626822 w 3790604"/>
              <a:gd name="connsiteY63" fmla="*/ 232571 h 502612"/>
              <a:gd name="connsiteX64" fmla="*/ 2527070 w 3790604"/>
              <a:gd name="connsiteY64" fmla="*/ 432076 h 502612"/>
              <a:gd name="connsiteX65" fmla="*/ 2643448 w 3790604"/>
              <a:gd name="connsiteY65" fmla="*/ 82942 h 502612"/>
              <a:gd name="connsiteX66" fmla="*/ 2626822 w 3790604"/>
              <a:gd name="connsiteY66" fmla="*/ 99567 h 502612"/>
              <a:gd name="connsiteX67" fmla="*/ 2527070 w 3790604"/>
              <a:gd name="connsiteY67" fmla="*/ 398825 h 502612"/>
              <a:gd name="connsiteX68" fmla="*/ 2543695 w 3790604"/>
              <a:gd name="connsiteY68" fmla="*/ 348949 h 502612"/>
              <a:gd name="connsiteX69" fmla="*/ 2610197 w 3790604"/>
              <a:gd name="connsiteY69" fmla="*/ 232571 h 502612"/>
              <a:gd name="connsiteX70" fmla="*/ 2759826 w 3790604"/>
              <a:gd name="connsiteY70" fmla="*/ 33065 h 502612"/>
              <a:gd name="connsiteX71" fmla="*/ 2693324 w 3790604"/>
              <a:gd name="connsiteY71" fmla="*/ 315698 h 502612"/>
              <a:gd name="connsiteX72" fmla="*/ 2626822 w 3790604"/>
              <a:gd name="connsiteY72" fmla="*/ 398825 h 502612"/>
              <a:gd name="connsiteX73" fmla="*/ 2676699 w 3790604"/>
              <a:gd name="connsiteY73" fmla="*/ 282447 h 502612"/>
              <a:gd name="connsiteX74" fmla="*/ 2793077 w 3790604"/>
              <a:gd name="connsiteY74" fmla="*/ 149444 h 502612"/>
              <a:gd name="connsiteX75" fmla="*/ 2826328 w 3790604"/>
              <a:gd name="connsiteY75" fmla="*/ 99567 h 502612"/>
              <a:gd name="connsiteX76" fmla="*/ 2793077 w 3790604"/>
              <a:gd name="connsiteY76" fmla="*/ 265822 h 502612"/>
              <a:gd name="connsiteX77" fmla="*/ 2776451 w 3790604"/>
              <a:gd name="connsiteY77" fmla="*/ 398825 h 502612"/>
              <a:gd name="connsiteX78" fmla="*/ 2859579 w 3790604"/>
              <a:gd name="connsiteY78" fmla="*/ 332324 h 502612"/>
              <a:gd name="connsiteX79" fmla="*/ 2942706 w 3790604"/>
              <a:gd name="connsiteY79" fmla="*/ 232571 h 502612"/>
              <a:gd name="connsiteX80" fmla="*/ 3059084 w 3790604"/>
              <a:gd name="connsiteY80" fmla="*/ 49691 h 502612"/>
              <a:gd name="connsiteX81" fmla="*/ 3025833 w 3790604"/>
              <a:gd name="connsiteY81" fmla="*/ 265822 h 502612"/>
              <a:gd name="connsiteX82" fmla="*/ 3042459 w 3790604"/>
              <a:gd name="connsiteY82" fmla="*/ 398825 h 502612"/>
              <a:gd name="connsiteX83" fmla="*/ 3142211 w 3790604"/>
              <a:gd name="connsiteY83" fmla="*/ 282447 h 502612"/>
              <a:gd name="connsiteX84" fmla="*/ 3275215 w 3790604"/>
              <a:gd name="connsiteY84" fmla="*/ 82942 h 502612"/>
              <a:gd name="connsiteX85" fmla="*/ 3291840 w 3790604"/>
              <a:gd name="connsiteY85" fmla="*/ 182694 h 502612"/>
              <a:gd name="connsiteX86" fmla="*/ 3275215 w 3790604"/>
              <a:gd name="connsiteY86" fmla="*/ 398825 h 502612"/>
              <a:gd name="connsiteX87" fmla="*/ 3308466 w 3790604"/>
              <a:gd name="connsiteY87" fmla="*/ 332324 h 502612"/>
              <a:gd name="connsiteX88" fmla="*/ 3358342 w 3790604"/>
              <a:gd name="connsiteY88" fmla="*/ 215945 h 502612"/>
              <a:gd name="connsiteX89" fmla="*/ 3374968 w 3790604"/>
              <a:gd name="connsiteY89" fmla="*/ 132818 h 502612"/>
              <a:gd name="connsiteX90" fmla="*/ 3408219 w 3790604"/>
              <a:gd name="connsiteY90" fmla="*/ 33065 h 502612"/>
              <a:gd name="connsiteX91" fmla="*/ 3441470 w 3790604"/>
              <a:gd name="connsiteY91" fmla="*/ 232571 h 502612"/>
              <a:gd name="connsiteX92" fmla="*/ 3458095 w 3790604"/>
              <a:gd name="connsiteY92" fmla="*/ 448702 h 502612"/>
              <a:gd name="connsiteX93" fmla="*/ 3491346 w 3790604"/>
              <a:gd name="connsiteY93" fmla="*/ 382200 h 502612"/>
              <a:gd name="connsiteX94" fmla="*/ 3657600 w 3790604"/>
              <a:gd name="connsiteY94" fmla="*/ 199320 h 502612"/>
              <a:gd name="connsiteX95" fmla="*/ 3690851 w 3790604"/>
              <a:gd name="connsiteY95" fmla="*/ 249196 h 502612"/>
              <a:gd name="connsiteX96" fmla="*/ 3740728 w 3790604"/>
              <a:gd name="connsiteY96" fmla="*/ 332324 h 502612"/>
              <a:gd name="connsiteX97" fmla="*/ 3773979 w 3790604"/>
              <a:gd name="connsiteY97" fmla="*/ 265822 h 502612"/>
              <a:gd name="connsiteX98" fmla="*/ 3790604 w 3790604"/>
              <a:gd name="connsiteY98" fmla="*/ 265822 h 502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3790604" h="502612">
                <a:moveTo>
                  <a:pt x="0" y="348949"/>
                </a:moveTo>
                <a:cubicBezTo>
                  <a:pt x="714497" y="42737"/>
                  <a:pt x="532551" y="65780"/>
                  <a:pt x="349135" y="249196"/>
                </a:cubicBezTo>
                <a:cubicBezTo>
                  <a:pt x="329542" y="268789"/>
                  <a:pt x="315884" y="293531"/>
                  <a:pt x="299259" y="315698"/>
                </a:cubicBezTo>
                <a:cubicBezTo>
                  <a:pt x="332510" y="326782"/>
                  <a:pt x="364136" y="345461"/>
                  <a:pt x="399011" y="348949"/>
                </a:cubicBezTo>
                <a:cubicBezTo>
                  <a:pt x="473895" y="356438"/>
                  <a:pt x="462461" y="326011"/>
                  <a:pt x="498764" y="282447"/>
                </a:cubicBezTo>
                <a:cubicBezTo>
                  <a:pt x="513816" y="264385"/>
                  <a:pt x="532015" y="249196"/>
                  <a:pt x="548640" y="232571"/>
                </a:cubicBezTo>
                <a:cubicBezTo>
                  <a:pt x="555806" y="182413"/>
                  <a:pt x="590239" y="79644"/>
                  <a:pt x="532015" y="33065"/>
                </a:cubicBezTo>
                <a:cubicBezTo>
                  <a:pt x="518331" y="22117"/>
                  <a:pt x="498989" y="44877"/>
                  <a:pt x="482139" y="49691"/>
                </a:cubicBezTo>
                <a:cubicBezTo>
                  <a:pt x="460169" y="55968"/>
                  <a:pt x="437804" y="60774"/>
                  <a:pt x="415637" y="66316"/>
                </a:cubicBezTo>
                <a:cubicBezTo>
                  <a:pt x="366046" y="115907"/>
                  <a:pt x="316847" y="156357"/>
                  <a:pt x="299259" y="232571"/>
                </a:cubicBezTo>
                <a:cubicBezTo>
                  <a:pt x="291679" y="265417"/>
                  <a:pt x="310342" y="299073"/>
                  <a:pt x="315884" y="332324"/>
                </a:cubicBezTo>
                <a:cubicBezTo>
                  <a:pt x="382386" y="326782"/>
                  <a:pt x="451695" y="335603"/>
                  <a:pt x="515390" y="315698"/>
                </a:cubicBezTo>
                <a:cubicBezTo>
                  <a:pt x="545312" y="306347"/>
                  <a:pt x="558298" y="269840"/>
                  <a:pt x="581891" y="249196"/>
                </a:cubicBezTo>
                <a:cubicBezTo>
                  <a:pt x="602744" y="230949"/>
                  <a:pt x="625845" y="215425"/>
                  <a:pt x="648393" y="199320"/>
                </a:cubicBezTo>
                <a:cubicBezTo>
                  <a:pt x="664653" y="187706"/>
                  <a:pt x="712399" y="180198"/>
                  <a:pt x="698270" y="166069"/>
                </a:cubicBezTo>
                <a:cubicBezTo>
                  <a:pt x="682113" y="149911"/>
                  <a:pt x="653935" y="177152"/>
                  <a:pt x="631768" y="182694"/>
                </a:cubicBezTo>
                <a:cubicBezTo>
                  <a:pt x="626226" y="215945"/>
                  <a:pt x="600067" y="252296"/>
                  <a:pt x="615142" y="282447"/>
                </a:cubicBezTo>
                <a:cubicBezTo>
                  <a:pt x="692604" y="437373"/>
                  <a:pt x="776396" y="377042"/>
                  <a:pt x="897775" y="332324"/>
                </a:cubicBezTo>
                <a:cubicBezTo>
                  <a:pt x="948990" y="313455"/>
                  <a:pt x="997528" y="287989"/>
                  <a:pt x="1047404" y="265822"/>
                </a:cubicBezTo>
                <a:cubicBezTo>
                  <a:pt x="1075113" y="232571"/>
                  <a:pt x="1106522" y="202083"/>
                  <a:pt x="1130531" y="166069"/>
                </a:cubicBezTo>
                <a:cubicBezTo>
                  <a:pt x="1140252" y="151488"/>
                  <a:pt x="1161738" y="125914"/>
                  <a:pt x="1147157" y="116193"/>
                </a:cubicBezTo>
                <a:cubicBezTo>
                  <a:pt x="1128145" y="103518"/>
                  <a:pt x="1102822" y="127276"/>
                  <a:pt x="1080655" y="132818"/>
                </a:cubicBezTo>
                <a:cubicBezTo>
                  <a:pt x="1069571" y="160527"/>
                  <a:pt x="1059753" y="188776"/>
                  <a:pt x="1047404" y="215945"/>
                </a:cubicBezTo>
                <a:cubicBezTo>
                  <a:pt x="1032021" y="249789"/>
                  <a:pt x="1000894" y="278675"/>
                  <a:pt x="997528" y="315698"/>
                </a:cubicBezTo>
                <a:cubicBezTo>
                  <a:pt x="994826" y="345419"/>
                  <a:pt x="1019695" y="371116"/>
                  <a:pt x="1030779" y="398825"/>
                </a:cubicBezTo>
                <a:cubicBezTo>
                  <a:pt x="1174150" y="346691"/>
                  <a:pt x="1248260" y="336097"/>
                  <a:pt x="1363288" y="232571"/>
                </a:cubicBezTo>
                <a:cubicBezTo>
                  <a:pt x="1376314" y="220847"/>
                  <a:pt x="1373010" y="198802"/>
                  <a:pt x="1379913" y="182694"/>
                </a:cubicBezTo>
                <a:cubicBezTo>
                  <a:pt x="1389676" y="159914"/>
                  <a:pt x="1402080" y="138360"/>
                  <a:pt x="1413164" y="116193"/>
                </a:cubicBezTo>
                <a:cubicBezTo>
                  <a:pt x="1407622" y="88484"/>
                  <a:pt x="1421814" y="45702"/>
                  <a:pt x="1396539" y="33065"/>
                </a:cubicBezTo>
                <a:cubicBezTo>
                  <a:pt x="1330411" y="0"/>
                  <a:pt x="1257517" y="150158"/>
                  <a:pt x="1246910" y="166069"/>
                </a:cubicBezTo>
                <a:cubicBezTo>
                  <a:pt x="1241368" y="215945"/>
                  <a:pt x="1230284" y="265515"/>
                  <a:pt x="1230284" y="315698"/>
                </a:cubicBezTo>
                <a:cubicBezTo>
                  <a:pt x="1230284" y="333223"/>
                  <a:pt x="1234518" y="353182"/>
                  <a:pt x="1246910" y="365574"/>
                </a:cubicBezTo>
                <a:cubicBezTo>
                  <a:pt x="1275168" y="393832"/>
                  <a:pt x="1313411" y="409909"/>
                  <a:pt x="1346662" y="432076"/>
                </a:cubicBezTo>
                <a:cubicBezTo>
                  <a:pt x="1402080" y="420992"/>
                  <a:pt x="1461272" y="421778"/>
                  <a:pt x="1512917" y="398825"/>
                </a:cubicBezTo>
                <a:cubicBezTo>
                  <a:pt x="1614747" y="353567"/>
                  <a:pt x="1639340" y="307847"/>
                  <a:pt x="1695797" y="232571"/>
                </a:cubicBezTo>
                <a:cubicBezTo>
                  <a:pt x="1690255" y="215945"/>
                  <a:pt x="1696696" y="182694"/>
                  <a:pt x="1679171" y="182694"/>
                </a:cubicBezTo>
                <a:cubicBezTo>
                  <a:pt x="1620124" y="182694"/>
                  <a:pt x="1556374" y="282158"/>
                  <a:pt x="1529542" y="315698"/>
                </a:cubicBezTo>
                <a:cubicBezTo>
                  <a:pt x="1499866" y="434404"/>
                  <a:pt x="1479121" y="437903"/>
                  <a:pt x="1712422" y="315698"/>
                </a:cubicBezTo>
                <a:cubicBezTo>
                  <a:pt x="1827936" y="255191"/>
                  <a:pt x="1857468" y="205049"/>
                  <a:pt x="1928553" y="116193"/>
                </a:cubicBezTo>
                <a:cubicBezTo>
                  <a:pt x="1934095" y="94026"/>
                  <a:pt x="1961336" y="65849"/>
                  <a:pt x="1945179" y="49691"/>
                </a:cubicBezTo>
                <a:cubicBezTo>
                  <a:pt x="1931051" y="35562"/>
                  <a:pt x="1920864" y="81695"/>
                  <a:pt x="1911928" y="99567"/>
                </a:cubicBezTo>
                <a:cubicBezTo>
                  <a:pt x="1898581" y="126260"/>
                  <a:pt x="1889761" y="154985"/>
                  <a:pt x="1878677" y="182694"/>
                </a:cubicBezTo>
                <a:cubicBezTo>
                  <a:pt x="1876566" y="199584"/>
                  <a:pt x="1836452" y="431812"/>
                  <a:pt x="1878677" y="448702"/>
                </a:cubicBezTo>
                <a:cubicBezTo>
                  <a:pt x="1921262" y="465736"/>
                  <a:pt x="2160615" y="293993"/>
                  <a:pt x="2177935" y="282447"/>
                </a:cubicBezTo>
                <a:cubicBezTo>
                  <a:pt x="2205724" y="236132"/>
                  <a:pt x="2274257" y="162638"/>
                  <a:pt x="2211186" y="99567"/>
                </a:cubicBezTo>
                <a:cubicBezTo>
                  <a:pt x="2197057" y="85438"/>
                  <a:pt x="2174751" y="118033"/>
                  <a:pt x="2161310" y="132818"/>
                </a:cubicBezTo>
                <a:cubicBezTo>
                  <a:pt x="2118806" y="179572"/>
                  <a:pt x="2079980" y="229872"/>
                  <a:pt x="2044931" y="282447"/>
                </a:cubicBezTo>
                <a:cubicBezTo>
                  <a:pt x="2033847" y="299073"/>
                  <a:pt x="1992724" y="338643"/>
                  <a:pt x="2011680" y="332324"/>
                </a:cubicBezTo>
                <a:cubicBezTo>
                  <a:pt x="2110458" y="299398"/>
                  <a:pt x="2294313" y="199320"/>
                  <a:pt x="2294313" y="199320"/>
                </a:cubicBezTo>
                <a:cubicBezTo>
                  <a:pt x="2322022" y="171611"/>
                  <a:pt x="2351636" y="145684"/>
                  <a:pt x="2377440" y="116193"/>
                </a:cubicBezTo>
                <a:cubicBezTo>
                  <a:pt x="2390598" y="101155"/>
                  <a:pt x="2418562" y="47950"/>
                  <a:pt x="2410691" y="66316"/>
                </a:cubicBezTo>
                <a:cubicBezTo>
                  <a:pt x="2386284" y="123266"/>
                  <a:pt x="2350575" y="175043"/>
                  <a:pt x="2327564" y="232571"/>
                </a:cubicBezTo>
                <a:cubicBezTo>
                  <a:pt x="2316480" y="260280"/>
                  <a:pt x="2307659" y="289005"/>
                  <a:pt x="2294313" y="315698"/>
                </a:cubicBezTo>
                <a:cubicBezTo>
                  <a:pt x="2286476" y="331373"/>
                  <a:pt x="2298547" y="278214"/>
                  <a:pt x="2310939" y="265822"/>
                </a:cubicBezTo>
                <a:cubicBezTo>
                  <a:pt x="2333789" y="242972"/>
                  <a:pt x="2367932" y="234951"/>
                  <a:pt x="2394066" y="215945"/>
                </a:cubicBezTo>
                <a:cubicBezTo>
                  <a:pt x="2429070" y="190487"/>
                  <a:pt x="2460568" y="160527"/>
                  <a:pt x="2493819" y="132818"/>
                </a:cubicBezTo>
                <a:cubicBezTo>
                  <a:pt x="2504903" y="110651"/>
                  <a:pt x="2544595" y="83840"/>
                  <a:pt x="2527070" y="66316"/>
                </a:cubicBezTo>
                <a:cubicBezTo>
                  <a:pt x="2510444" y="49691"/>
                  <a:pt x="2487708" y="95163"/>
                  <a:pt x="2477193" y="116193"/>
                </a:cubicBezTo>
                <a:cubicBezTo>
                  <a:pt x="2453681" y="163217"/>
                  <a:pt x="2446843" y="217008"/>
                  <a:pt x="2427317" y="265822"/>
                </a:cubicBezTo>
                <a:cubicBezTo>
                  <a:pt x="2413510" y="300339"/>
                  <a:pt x="2392538" y="331603"/>
                  <a:pt x="2377440" y="365574"/>
                </a:cubicBezTo>
                <a:cubicBezTo>
                  <a:pt x="2370322" y="381588"/>
                  <a:pt x="2345599" y="424146"/>
                  <a:pt x="2360815" y="415451"/>
                </a:cubicBezTo>
                <a:cubicBezTo>
                  <a:pt x="2411964" y="386224"/>
                  <a:pt x="2450752" y="339269"/>
                  <a:pt x="2493819" y="299073"/>
                </a:cubicBezTo>
                <a:cubicBezTo>
                  <a:pt x="2620388" y="180942"/>
                  <a:pt x="2589427" y="217311"/>
                  <a:pt x="2660073" y="99567"/>
                </a:cubicBezTo>
                <a:cubicBezTo>
                  <a:pt x="2648989" y="143902"/>
                  <a:pt x="2643794" y="190140"/>
                  <a:pt x="2626822" y="232571"/>
                </a:cubicBezTo>
                <a:cubicBezTo>
                  <a:pt x="2599209" y="301604"/>
                  <a:pt x="2503558" y="502612"/>
                  <a:pt x="2527070" y="432076"/>
                </a:cubicBezTo>
                <a:lnTo>
                  <a:pt x="2643448" y="82942"/>
                </a:lnTo>
                <a:cubicBezTo>
                  <a:pt x="2667913" y="9548"/>
                  <a:pt x="2667907" y="17398"/>
                  <a:pt x="2626822" y="99567"/>
                </a:cubicBezTo>
                <a:cubicBezTo>
                  <a:pt x="2589899" y="265721"/>
                  <a:pt x="2605596" y="241771"/>
                  <a:pt x="2527070" y="398825"/>
                </a:cubicBezTo>
                <a:cubicBezTo>
                  <a:pt x="2519233" y="414500"/>
                  <a:pt x="2535858" y="364623"/>
                  <a:pt x="2543695" y="348949"/>
                </a:cubicBezTo>
                <a:cubicBezTo>
                  <a:pt x="2563676" y="308986"/>
                  <a:pt x="2584967" y="269445"/>
                  <a:pt x="2610197" y="232571"/>
                </a:cubicBezTo>
                <a:cubicBezTo>
                  <a:pt x="2657138" y="163965"/>
                  <a:pt x="2759826" y="33065"/>
                  <a:pt x="2759826" y="33065"/>
                </a:cubicBezTo>
                <a:cubicBezTo>
                  <a:pt x="2752826" y="68063"/>
                  <a:pt x="2717713" y="266921"/>
                  <a:pt x="2693324" y="315698"/>
                </a:cubicBezTo>
                <a:cubicBezTo>
                  <a:pt x="2677455" y="347437"/>
                  <a:pt x="2642691" y="430564"/>
                  <a:pt x="2626822" y="398825"/>
                </a:cubicBezTo>
                <a:cubicBezTo>
                  <a:pt x="2607948" y="361075"/>
                  <a:pt x="2653288" y="317564"/>
                  <a:pt x="2676699" y="282447"/>
                </a:cubicBezTo>
                <a:cubicBezTo>
                  <a:pt x="2709377" y="233431"/>
                  <a:pt x="2755773" y="195038"/>
                  <a:pt x="2793077" y="149444"/>
                </a:cubicBezTo>
                <a:cubicBezTo>
                  <a:pt x="2805730" y="133979"/>
                  <a:pt x="2815244" y="116193"/>
                  <a:pt x="2826328" y="99567"/>
                </a:cubicBezTo>
                <a:cubicBezTo>
                  <a:pt x="2826328" y="99567"/>
                  <a:pt x="2802368" y="210075"/>
                  <a:pt x="2793077" y="265822"/>
                </a:cubicBezTo>
                <a:cubicBezTo>
                  <a:pt x="2785732" y="309893"/>
                  <a:pt x="2744858" y="367232"/>
                  <a:pt x="2776451" y="398825"/>
                </a:cubicBezTo>
                <a:cubicBezTo>
                  <a:pt x="2801543" y="423917"/>
                  <a:pt x="2834487" y="357416"/>
                  <a:pt x="2859579" y="332324"/>
                </a:cubicBezTo>
                <a:cubicBezTo>
                  <a:pt x="2890185" y="301718"/>
                  <a:pt x="2916316" y="266878"/>
                  <a:pt x="2942706" y="232571"/>
                </a:cubicBezTo>
                <a:cubicBezTo>
                  <a:pt x="3026305" y="123891"/>
                  <a:pt x="3011757" y="144346"/>
                  <a:pt x="3059084" y="49691"/>
                </a:cubicBezTo>
                <a:cubicBezTo>
                  <a:pt x="3048000" y="121735"/>
                  <a:pt x="3029300" y="193013"/>
                  <a:pt x="3025833" y="265822"/>
                </a:cubicBezTo>
                <a:cubicBezTo>
                  <a:pt x="3023708" y="310451"/>
                  <a:pt x="2998229" y="392507"/>
                  <a:pt x="3042459" y="398825"/>
                </a:cubicBezTo>
                <a:cubicBezTo>
                  <a:pt x="3093038" y="406050"/>
                  <a:pt x="3111903" y="323580"/>
                  <a:pt x="3142211" y="282447"/>
                </a:cubicBezTo>
                <a:cubicBezTo>
                  <a:pt x="3189623" y="218103"/>
                  <a:pt x="3275215" y="82942"/>
                  <a:pt x="3275215" y="82942"/>
                </a:cubicBezTo>
                <a:cubicBezTo>
                  <a:pt x="3280757" y="116193"/>
                  <a:pt x="3291840" y="148985"/>
                  <a:pt x="3291840" y="182694"/>
                </a:cubicBezTo>
                <a:cubicBezTo>
                  <a:pt x="3291840" y="254950"/>
                  <a:pt x="3267235" y="327010"/>
                  <a:pt x="3275215" y="398825"/>
                </a:cubicBezTo>
                <a:cubicBezTo>
                  <a:pt x="3277952" y="423457"/>
                  <a:pt x="3298211" y="354886"/>
                  <a:pt x="3308466" y="332324"/>
                </a:cubicBezTo>
                <a:cubicBezTo>
                  <a:pt x="3325931" y="293902"/>
                  <a:pt x="3341717" y="254738"/>
                  <a:pt x="3358342" y="215945"/>
                </a:cubicBezTo>
                <a:cubicBezTo>
                  <a:pt x="3363884" y="188236"/>
                  <a:pt x="3367533" y="160080"/>
                  <a:pt x="3374968" y="132818"/>
                </a:cubicBezTo>
                <a:cubicBezTo>
                  <a:pt x="3384190" y="99003"/>
                  <a:pt x="3388777" y="3902"/>
                  <a:pt x="3408219" y="33065"/>
                </a:cubicBezTo>
                <a:cubicBezTo>
                  <a:pt x="3445617" y="89161"/>
                  <a:pt x="3430386" y="166069"/>
                  <a:pt x="3441470" y="232571"/>
                </a:cubicBezTo>
                <a:cubicBezTo>
                  <a:pt x="3447012" y="304615"/>
                  <a:pt x="3435246" y="380153"/>
                  <a:pt x="3458095" y="448702"/>
                </a:cubicBezTo>
                <a:cubicBezTo>
                  <a:pt x="3465932" y="472214"/>
                  <a:pt x="3477598" y="402821"/>
                  <a:pt x="3491346" y="382200"/>
                </a:cubicBezTo>
                <a:cubicBezTo>
                  <a:pt x="3539283" y="310295"/>
                  <a:pt x="3596286" y="260634"/>
                  <a:pt x="3657600" y="199320"/>
                </a:cubicBezTo>
                <a:cubicBezTo>
                  <a:pt x="3668684" y="215945"/>
                  <a:pt x="3680261" y="232252"/>
                  <a:pt x="3690851" y="249196"/>
                </a:cubicBezTo>
                <a:cubicBezTo>
                  <a:pt x="3707978" y="276599"/>
                  <a:pt x="3709041" y="325986"/>
                  <a:pt x="3740728" y="332324"/>
                </a:cubicBezTo>
                <a:cubicBezTo>
                  <a:pt x="3765031" y="337185"/>
                  <a:pt x="3759109" y="285649"/>
                  <a:pt x="3773979" y="265822"/>
                </a:cubicBezTo>
                <a:cubicBezTo>
                  <a:pt x="3777304" y="261389"/>
                  <a:pt x="3785062" y="265822"/>
                  <a:pt x="3790604" y="265822"/>
                </a:cubicBezTo>
              </a:path>
            </a:pathLst>
          </a:cu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Freeform 6"/>
          <p:cNvSpPr/>
          <p:nvPr/>
        </p:nvSpPr>
        <p:spPr>
          <a:xfrm>
            <a:off x="2374232" y="3294310"/>
            <a:ext cx="3389208" cy="686154"/>
          </a:xfrm>
          <a:custGeom>
            <a:avLst/>
            <a:gdLst>
              <a:gd name="connsiteX0" fmla="*/ 0 w 3389208"/>
              <a:gd name="connsiteY0" fmla="*/ 523711 h 686154"/>
              <a:gd name="connsiteX1" fmla="*/ 385010 w 3389208"/>
              <a:gd name="connsiteY1" fmla="*/ 443501 h 686154"/>
              <a:gd name="connsiteX2" fmla="*/ 641684 w 3389208"/>
              <a:gd name="connsiteY2" fmla="*/ 331206 h 686154"/>
              <a:gd name="connsiteX3" fmla="*/ 657726 w 3389208"/>
              <a:gd name="connsiteY3" fmla="*/ 267037 h 686154"/>
              <a:gd name="connsiteX4" fmla="*/ 513347 w 3389208"/>
              <a:gd name="connsiteY4" fmla="*/ 299122 h 686154"/>
              <a:gd name="connsiteX5" fmla="*/ 561473 w 3389208"/>
              <a:gd name="connsiteY5" fmla="*/ 250995 h 686154"/>
              <a:gd name="connsiteX6" fmla="*/ 465221 w 3389208"/>
              <a:gd name="connsiteY6" fmla="*/ 250995 h 686154"/>
              <a:gd name="connsiteX7" fmla="*/ 497305 w 3389208"/>
              <a:gd name="connsiteY7" fmla="*/ 331206 h 686154"/>
              <a:gd name="connsiteX8" fmla="*/ 753979 w 3389208"/>
              <a:gd name="connsiteY8" fmla="*/ 218911 h 686154"/>
              <a:gd name="connsiteX9" fmla="*/ 689810 w 3389208"/>
              <a:gd name="connsiteY9" fmla="*/ 267037 h 686154"/>
              <a:gd name="connsiteX10" fmla="*/ 625642 w 3389208"/>
              <a:gd name="connsiteY10" fmla="*/ 363290 h 686154"/>
              <a:gd name="connsiteX11" fmla="*/ 577515 w 3389208"/>
              <a:gd name="connsiteY11" fmla="*/ 459543 h 686154"/>
              <a:gd name="connsiteX12" fmla="*/ 994610 w 3389208"/>
              <a:gd name="connsiteY12" fmla="*/ 138701 h 686154"/>
              <a:gd name="connsiteX13" fmla="*/ 1058779 w 3389208"/>
              <a:gd name="connsiteY13" fmla="*/ 74532 h 686154"/>
              <a:gd name="connsiteX14" fmla="*/ 866273 w 3389208"/>
              <a:gd name="connsiteY14" fmla="*/ 299122 h 686154"/>
              <a:gd name="connsiteX15" fmla="*/ 802105 w 3389208"/>
              <a:gd name="connsiteY15" fmla="*/ 379332 h 686154"/>
              <a:gd name="connsiteX16" fmla="*/ 1155031 w 3389208"/>
              <a:gd name="connsiteY16" fmla="*/ 218911 h 686154"/>
              <a:gd name="connsiteX17" fmla="*/ 1251284 w 3389208"/>
              <a:gd name="connsiteY17" fmla="*/ 186827 h 686154"/>
              <a:gd name="connsiteX18" fmla="*/ 1058779 w 3389208"/>
              <a:gd name="connsiteY18" fmla="*/ 395374 h 686154"/>
              <a:gd name="connsiteX19" fmla="*/ 978568 w 3389208"/>
              <a:gd name="connsiteY19" fmla="*/ 491627 h 686154"/>
              <a:gd name="connsiteX20" fmla="*/ 1058779 w 3389208"/>
              <a:gd name="connsiteY20" fmla="*/ 475585 h 686154"/>
              <a:gd name="connsiteX21" fmla="*/ 1524000 w 3389208"/>
              <a:gd name="connsiteY21" fmla="*/ 267037 h 686154"/>
              <a:gd name="connsiteX22" fmla="*/ 1491915 w 3389208"/>
              <a:gd name="connsiteY22" fmla="*/ 315164 h 686154"/>
              <a:gd name="connsiteX23" fmla="*/ 1299410 w 3389208"/>
              <a:gd name="connsiteY23" fmla="*/ 571837 h 686154"/>
              <a:gd name="connsiteX24" fmla="*/ 1572126 w 3389208"/>
              <a:gd name="connsiteY24" fmla="*/ 427458 h 686154"/>
              <a:gd name="connsiteX25" fmla="*/ 1620252 w 3389208"/>
              <a:gd name="connsiteY25" fmla="*/ 379332 h 686154"/>
              <a:gd name="connsiteX26" fmla="*/ 1572126 w 3389208"/>
              <a:gd name="connsiteY26" fmla="*/ 395374 h 686154"/>
              <a:gd name="connsiteX27" fmla="*/ 1507957 w 3389208"/>
              <a:gd name="connsiteY27" fmla="*/ 443501 h 686154"/>
              <a:gd name="connsiteX28" fmla="*/ 1459831 w 3389208"/>
              <a:gd name="connsiteY28" fmla="*/ 491627 h 686154"/>
              <a:gd name="connsiteX29" fmla="*/ 1620252 w 3389208"/>
              <a:gd name="connsiteY29" fmla="*/ 443501 h 686154"/>
              <a:gd name="connsiteX30" fmla="*/ 1844842 w 3389208"/>
              <a:gd name="connsiteY30" fmla="*/ 283079 h 686154"/>
              <a:gd name="connsiteX31" fmla="*/ 1668379 w 3389208"/>
              <a:gd name="connsiteY31" fmla="*/ 491627 h 686154"/>
              <a:gd name="connsiteX32" fmla="*/ 1620252 w 3389208"/>
              <a:gd name="connsiteY32" fmla="*/ 587879 h 686154"/>
              <a:gd name="connsiteX33" fmla="*/ 1780673 w 3389208"/>
              <a:gd name="connsiteY33" fmla="*/ 539753 h 686154"/>
              <a:gd name="connsiteX34" fmla="*/ 2005263 w 3389208"/>
              <a:gd name="connsiteY34" fmla="*/ 411416 h 686154"/>
              <a:gd name="connsiteX35" fmla="*/ 2133600 w 3389208"/>
              <a:gd name="connsiteY35" fmla="*/ 315164 h 686154"/>
              <a:gd name="connsiteX36" fmla="*/ 2117557 w 3389208"/>
              <a:gd name="connsiteY36" fmla="*/ 267037 h 686154"/>
              <a:gd name="connsiteX37" fmla="*/ 2085473 w 3389208"/>
              <a:gd name="connsiteY37" fmla="*/ 315164 h 686154"/>
              <a:gd name="connsiteX38" fmla="*/ 2021305 w 3389208"/>
              <a:gd name="connsiteY38" fmla="*/ 379332 h 686154"/>
              <a:gd name="connsiteX39" fmla="*/ 1957136 w 3389208"/>
              <a:gd name="connsiteY39" fmla="*/ 523711 h 686154"/>
              <a:gd name="connsiteX40" fmla="*/ 2005263 w 3389208"/>
              <a:gd name="connsiteY40" fmla="*/ 603922 h 686154"/>
              <a:gd name="connsiteX41" fmla="*/ 2117557 w 3389208"/>
              <a:gd name="connsiteY41" fmla="*/ 555795 h 686154"/>
              <a:gd name="connsiteX42" fmla="*/ 2277979 w 3389208"/>
              <a:gd name="connsiteY42" fmla="*/ 443501 h 686154"/>
              <a:gd name="connsiteX43" fmla="*/ 2342147 w 3389208"/>
              <a:gd name="connsiteY43" fmla="*/ 379332 h 686154"/>
              <a:gd name="connsiteX44" fmla="*/ 2213810 w 3389208"/>
              <a:gd name="connsiteY44" fmla="*/ 443501 h 686154"/>
              <a:gd name="connsiteX45" fmla="*/ 2133600 w 3389208"/>
              <a:gd name="connsiteY45" fmla="*/ 539753 h 686154"/>
              <a:gd name="connsiteX46" fmla="*/ 2117557 w 3389208"/>
              <a:gd name="connsiteY46" fmla="*/ 587879 h 686154"/>
              <a:gd name="connsiteX47" fmla="*/ 2374231 w 3389208"/>
              <a:gd name="connsiteY47" fmla="*/ 379332 h 686154"/>
              <a:gd name="connsiteX48" fmla="*/ 2310063 w 3389208"/>
              <a:gd name="connsiteY48" fmla="*/ 475585 h 686154"/>
              <a:gd name="connsiteX49" fmla="*/ 2261936 w 3389208"/>
              <a:gd name="connsiteY49" fmla="*/ 603922 h 686154"/>
              <a:gd name="connsiteX50" fmla="*/ 2358189 w 3389208"/>
              <a:gd name="connsiteY50" fmla="*/ 571837 h 686154"/>
              <a:gd name="connsiteX51" fmla="*/ 2518610 w 3389208"/>
              <a:gd name="connsiteY51" fmla="*/ 443501 h 686154"/>
              <a:gd name="connsiteX52" fmla="*/ 2598821 w 3389208"/>
              <a:gd name="connsiteY52" fmla="*/ 363290 h 686154"/>
              <a:gd name="connsiteX53" fmla="*/ 2550694 w 3389208"/>
              <a:gd name="connsiteY53" fmla="*/ 507669 h 686154"/>
              <a:gd name="connsiteX54" fmla="*/ 2518610 w 3389208"/>
              <a:gd name="connsiteY54" fmla="*/ 619964 h 686154"/>
              <a:gd name="connsiteX55" fmla="*/ 2566736 w 3389208"/>
              <a:gd name="connsiteY55" fmla="*/ 668090 h 686154"/>
              <a:gd name="connsiteX56" fmla="*/ 2839452 w 3389208"/>
              <a:gd name="connsiteY56" fmla="*/ 475585 h 686154"/>
              <a:gd name="connsiteX57" fmla="*/ 2903621 w 3389208"/>
              <a:gd name="connsiteY57" fmla="*/ 379332 h 686154"/>
              <a:gd name="connsiteX58" fmla="*/ 2839452 w 3389208"/>
              <a:gd name="connsiteY58" fmla="*/ 443501 h 686154"/>
              <a:gd name="connsiteX59" fmla="*/ 2823410 w 3389208"/>
              <a:gd name="connsiteY59" fmla="*/ 603922 h 686154"/>
              <a:gd name="connsiteX60" fmla="*/ 2951747 w 3389208"/>
              <a:gd name="connsiteY60" fmla="*/ 443501 h 686154"/>
              <a:gd name="connsiteX61" fmla="*/ 2983831 w 3389208"/>
              <a:gd name="connsiteY61" fmla="*/ 379332 h 686154"/>
              <a:gd name="connsiteX62" fmla="*/ 2903621 w 3389208"/>
              <a:gd name="connsiteY62" fmla="*/ 427458 h 686154"/>
              <a:gd name="connsiteX63" fmla="*/ 2871536 w 3389208"/>
              <a:gd name="connsiteY63" fmla="*/ 571837 h 686154"/>
              <a:gd name="connsiteX64" fmla="*/ 2951747 w 3389208"/>
              <a:gd name="connsiteY64" fmla="*/ 555795 h 686154"/>
              <a:gd name="connsiteX65" fmla="*/ 3080084 w 3389208"/>
              <a:gd name="connsiteY65" fmla="*/ 411416 h 686154"/>
              <a:gd name="connsiteX66" fmla="*/ 3064042 w 3389208"/>
              <a:gd name="connsiteY66" fmla="*/ 507669 h 686154"/>
              <a:gd name="connsiteX67" fmla="*/ 3320715 w 3389208"/>
              <a:gd name="connsiteY67" fmla="*/ 507669 h 686154"/>
              <a:gd name="connsiteX68" fmla="*/ 3384884 w 3389208"/>
              <a:gd name="connsiteY68" fmla="*/ 459543 h 686154"/>
              <a:gd name="connsiteX69" fmla="*/ 3336757 w 3389208"/>
              <a:gd name="connsiteY69" fmla="*/ 411416 h 686154"/>
              <a:gd name="connsiteX70" fmla="*/ 3192379 w 3389208"/>
              <a:gd name="connsiteY70" fmla="*/ 379332 h 686154"/>
              <a:gd name="connsiteX71" fmla="*/ 2951747 w 3389208"/>
              <a:gd name="connsiteY71" fmla="*/ 347248 h 686154"/>
              <a:gd name="connsiteX72" fmla="*/ 2823410 w 3389208"/>
              <a:gd name="connsiteY72" fmla="*/ 363290 h 686154"/>
              <a:gd name="connsiteX73" fmla="*/ 2759242 w 3389208"/>
              <a:gd name="connsiteY73" fmla="*/ 411416 h 686154"/>
              <a:gd name="connsiteX74" fmla="*/ 2662989 w 3389208"/>
              <a:gd name="connsiteY74" fmla="*/ 475585 h 686154"/>
              <a:gd name="connsiteX75" fmla="*/ 2454442 w 3389208"/>
              <a:gd name="connsiteY75" fmla="*/ 636006 h 686154"/>
              <a:gd name="connsiteX76" fmla="*/ 2406315 w 3389208"/>
              <a:gd name="connsiteY76" fmla="*/ 571837 h 686154"/>
              <a:gd name="connsiteX77" fmla="*/ 2342147 w 3389208"/>
              <a:gd name="connsiteY77" fmla="*/ 539753 h 686154"/>
              <a:gd name="connsiteX78" fmla="*/ 2438400 w 3389208"/>
              <a:gd name="connsiteY78" fmla="*/ 523711 h 686154"/>
              <a:gd name="connsiteX79" fmla="*/ 2999873 w 3389208"/>
              <a:gd name="connsiteY79" fmla="*/ 411416 h 686154"/>
              <a:gd name="connsiteX80" fmla="*/ 3272589 w 3389208"/>
              <a:gd name="connsiteY80" fmla="*/ 347248 h 686154"/>
              <a:gd name="connsiteX81" fmla="*/ 3240505 w 3389208"/>
              <a:gd name="connsiteY81" fmla="*/ 299122 h 686154"/>
              <a:gd name="connsiteX82" fmla="*/ 2903621 w 3389208"/>
              <a:gd name="connsiteY82" fmla="*/ 170785 h 686154"/>
              <a:gd name="connsiteX83" fmla="*/ 2342147 w 3389208"/>
              <a:gd name="connsiteY83" fmla="*/ 379332 h 686154"/>
              <a:gd name="connsiteX84" fmla="*/ 2149642 w 3389208"/>
              <a:gd name="connsiteY84" fmla="*/ 443501 h 686154"/>
              <a:gd name="connsiteX85" fmla="*/ 2085473 w 3389208"/>
              <a:gd name="connsiteY85" fmla="*/ 459543 h 686154"/>
              <a:gd name="connsiteX86" fmla="*/ 2021305 w 3389208"/>
              <a:gd name="connsiteY86" fmla="*/ 459543 h 686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389208" h="686154">
                <a:moveTo>
                  <a:pt x="0" y="523711"/>
                </a:moveTo>
                <a:cubicBezTo>
                  <a:pt x="128337" y="496974"/>
                  <a:pt x="259446" y="481170"/>
                  <a:pt x="385010" y="443501"/>
                </a:cubicBezTo>
                <a:cubicBezTo>
                  <a:pt x="474459" y="416666"/>
                  <a:pt x="563278" y="381939"/>
                  <a:pt x="641684" y="331206"/>
                </a:cubicBezTo>
                <a:cubicBezTo>
                  <a:pt x="660195" y="319228"/>
                  <a:pt x="679116" y="272384"/>
                  <a:pt x="657726" y="267037"/>
                </a:cubicBezTo>
                <a:cubicBezTo>
                  <a:pt x="609898" y="255080"/>
                  <a:pt x="561473" y="288427"/>
                  <a:pt x="513347" y="299122"/>
                </a:cubicBezTo>
                <a:cubicBezTo>
                  <a:pt x="403245" y="365182"/>
                  <a:pt x="380816" y="382382"/>
                  <a:pt x="561473" y="250995"/>
                </a:cubicBezTo>
                <a:cubicBezTo>
                  <a:pt x="639921" y="193942"/>
                  <a:pt x="655781" y="208649"/>
                  <a:pt x="465221" y="250995"/>
                </a:cubicBezTo>
                <a:cubicBezTo>
                  <a:pt x="454618" y="259478"/>
                  <a:pt x="241640" y="397901"/>
                  <a:pt x="497305" y="331206"/>
                </a:cubicBezTo>
                <a:cubicBezTo>
                  <a:pt x="587669" y="307633"/>
                  <a:pt x="669788" y="259323"/>
                  <a:pt x="753979" y="218911"/>
                </a:cubicBezTo>
                <a:cubicBezTo>
                  <a:pt x="849312" y="173151"/>
                  <a:pt x="1123747" y="0"/>
                  <a:pt x="689810" y="267037"/>
                </a:cubicBezTo>
                <a:cubicBezTo>
                  <a:pt x="668421" y="299121"/>
                  <a:pt x="649153" y="332726"/>
                  <a:pt x="625642" y="363290"/>
                </a:cubicBezTo>
                <a:cubicBezTo>
                  <a:pt x="533179" y="483492"/>
                  <a:pt x="477544" y="492867"/>
                  <a:pt x="577515" y="459543"/>
                </a:cubicBezTo>
                <a:cubicBezTo>
                  <a:pt x="716547" y="352596"/>
                  <a:pt x="870579" y="262732"/>
                  <a:pt x="994610" y="138701"/>
                </a:cubicBezTo>
                <a:cubicBezTo>
                  <a:pt x="1016000" y="117311"/>
                  <a:pt x="1085835" y="61004"/>
                  <a:pt x="1058779" y="74532"/>
                </a:cubicBezTo>
                <a:cubicBezTo>
                  <a:pt x="960618" y="123613"/>
                  <a:pt x="926797" y="214388"/>
                  <a:pt x="866273" y="299122"/>
                </a:cubicBezTo>
                <a:cubicBezTo>
                  <a:pt x="846372" y="326984"/>
                  <a:pt x="769115" y="388496"/>
                  <a:pt x="802105" y="379332"/>
                </a:cubicBezTo>
                <a:cubicBezTo>
                  <a:pt x="926615" y="344746"/>
                  <a:pt x="1032437" y="259775"/>
                  <a:pt x="1155031" y="218911"/>
                </a:cubicBezTo>
                <a:lnTo>
                  <a:pt x="1251284" y="186827"/>
                </a:lnTo>
                <a:cubicBezTo>
                  <a:pt x="1077716" y="335599"/>
                  <a:pt x="1192228" y="221890"/>
                  <a:pt x="1058779" y="395374"/>
                </a:cubicBezTo>
                <a:cubicBezTo>
                  <a:pt x="1033315" y="428478"/>
                  <a:pt x="978568" y="449863"/>
                  <a:pt x="978568" y="491627"/>
                </a:cubicBezTo>
                <a:cubicBezTo>
                  <a:pt x="978568" y="518893"/>
                  <a:pt x="1032042" y="480932"/>
                  <a:pt x="1058779" y="475585"/>
                </a:cubicBezTo>
                <a:lnTo>
                  <a:pt x="1524000" y="267037"/>
                </a:lnTo>
                <a:cubicBezTo>
                  <a:pt x="1513305" y="283079"/>
                  <a:pt x="1503752" y="299945"/>
                  <a:pt x="1491915" y="315164"/>
                </a:cubicBezTo>
                <a:cubicBezTo>
                  <a:pt x="1467116" y="347049"/>
                  <a:pt x="1283745" y="556172"/>
                  <a:pt x="1299410" y="571837"/>
                </a:cubicBezTo>
                <a:cubicBezTo>
                  <a:pt x="1343271" y="615698"/>
                  <a:pt x="1526415" y="467455"/>
                  <a:pt x="1572126" y="427458"/>
                </a:cubicBezTo>
                <a:cubicBezTo>
                  <a:pt x="1589200" y="412519"/>
                  <a:pt x="1620252" y="402019"/>
                  <a:pt x="1620252" y="379332"/>
                </a:cubicBezTo>
                <a:cubicBezTo>
                  <a:pt x="1620252" y="362422"/>
                  <a:pt x="1588168" y="390027"/>
                  <a:pt x="1572126" y="395374"/>
                </a:cubicBezTo>
                <a:cubicBezTo>
                  <a:pt x="1550736" y="411416"/>
                  <a:pt x="1528257" y="426101"/>
                  <a:pt x="1507957" y="443501"/>
                </a:cubicBezTo>
                <a:cubicBezTo>
                  <a:pt x="1490732" y="458265"/>
                  <a:pt x="1437144" y="491627"/>
                  <a:pt x="1459831" y="491627"/>
                </a:cubicBezTo>
                <a:cubicBezTo>
                  <a:pt x="1515659" y="491627"/>
                  <a:pt x="1566778" y="459543"/>
                  <a:pt x="1620252" y="443501"/>
                </a:cubicBezTo>
                <a:cubicBezTo>
                  <a:pt x="1695115" y="390027"/>
                  <a:pt x="1904269" y="212847"/>
                  <a:pt x="1844842" y="283079"/>
                </a:cubicBezTo>
                <a:cubicBezTo>
                  <a:pt x="1786021" y="352595"/>
                  <a:pt x="1709104" y="410179"/>
                  <a:pt x="1668379" y="491627"/>
                </a:cubicBezTo>
                <a:cubicBezTo>
                  <a:pt x="1652337" y="523711"/>
                  <a:pt x="1587281" y="573749"/>
                  <a:pt x="1620252" y="587879"/>
                </a:cubicBezTo>
                <a:cubicBezTo>
                  <a:pt x="1671566" y="609871"/>
                  <a:pt x="1729922" y="563014"/>
                  <a:pt x="1780673" y="539753"/>
                </a:cubicBezTo>
                <a:cubicBezTo>
                  <a:pt x="1859056" y="503827"/>
                  <a:pt x="1932519" y="457707"/>
                  <a:pt x="2005263" y="411416"/>
                </a:cubicBezTo>
                <a:cubicBezTo>
                  <a:pt x="2050377" y="382707"/>
                  <a:pt x="2090821" y="347248"/>
                  <a:pt x="2133600" y="315164"/>
                </a:cubicBezTo>
                <a:cubicBezTo>
                  <a:pt x="2128252" y="299122"/>
                  <a:pt x="2134467" y="267037"/>
                  <a:pt x="2117557" y="267037"/>
                </a:cubicBezTo>
                <a:cubicBezTo>
                  <a:pt x="2098277" y="267037"/>
                  <a:pt x="2098020" y="300525"/>
                  <a:pt x="2085473" y="315164"/>
                </a:cubicBezTo>
                <a:cubicBezTo>
                  <a:pt x="2065787" y="338131"/>
                  <a:pt x="2042694" y="357943"/>
                  <a:pt x="2021305" y="379332"/>
                </a:cubicBezTo>
                <a:cubicBezTo>
                  <a:pt x="1999915" y="427458"/>
                  <a:pt x="1960888" y="471179"/>
                  <a:pt x="1957136" y="523711"/>
                </a:cubicBezTo>
                <a:cubicBezTo>
                  <a:pt x="1954915" y="554812"/>
                  <a:pt x="1974688" y="597807"/>
                  <a:pt x="2005263" y="603922"/>
                </a:cubicBezTo>
                <a:cubicBezTo>
                  <a:pt x="2045196" y="611909"/>
                  <a:pt x="2082455" y="576443"/>
                  <a:pt x="2117557" y="555795"/>
                </a:cubicBezTo>
                <a:cubicBezTo>
                  <a:pt x="2173818" y="522700"/>
                  <a:pt x="2226654" y="483828"/>
                  <a:pt x="2277979" y="443501"/>
                </a:cubicBezTo>
                <a:cubicBezTo>
                  <a:pt x="2301765" y="424812"/>
                  <a:pt x="2372396" y="379332"/>
                  <a:pt x="2342147" y="379332"/>
                </a:cubicBezTo>
                <a:cubicBezTo>
                  <a:pt x="2294319" y="379332"/>
                  <a:pt x="2256589" y="422111"/>
                  <a:pt x="2213810" y="443501"/>
                </a:cubicBezTo>
                <a:cubicBezTo>
                  <a:pt x="2187073" y="475585"/>
                  <a:pt x="2156767" y="505003"/>
                  <a:pt x="2133600" y="539753"/>
                </a:cubicBezTo>
                <a:cubicBezTo>
                  <a:pt x="2124220" y="553823"/>
                  <a:pt x="2103487" y="597259"/>
                  <a:pt x="2117557" y="587879"/>
                </a:cubicBezTo>
                <a:cubicBezTo>
                  <a:pt x="2209281" y="526729"/>
                  <a:pt x="2374231" y="379332"/>
                  <a:pt x="2374231" y="379332"/>
                </a:cubicBezTo>
                <a:cubicBezTo>
                  <a:pt x="2374231" y="379332"/>
                  <a:pt x="2327308" y="441095"/>
                  <a:pt x="2310063" y="475585"/>
                </a:cubicBezTo>
                <a:cubicBezTo>
                  <a:pt x="2289631" y="516450"/>
                  <a:pt x="2241504" y="563057"/>
                  <a:pt x="2261936" y="603922"/>
                </a:cubicBezTo>
                <a:cubicBezTo>
                  <a:pt x="2277061" y="634171"/>
                  <a:pt x="2326105" y="582532"/>
                  <a:pt x="2358189" y="571837"/>
                </a:cubicBezTo>
                <a:cubicBezTo>
                  <a:pt x="2411663" y="529058"/>
                  <a:pt x="2466861" y="488350"/>
                  <a:pt x="2518610" y="443501"/>
                </a:cubicBezTo>
                <a:cubicBezTo>
                  <a:pt x="2547184" y="418737"/>
                  <a:pt x="2581911" y="329470"/>
                  <a:pt x="2598821" y="363290"/>
                </a:cubicBezTo>
                <a:cubicBezTo>
                  <a:pt x="2621508" y="408664"/>
                  <a:pt x="2565825" y="459249"/>
                  <a:pt x="2550694" y="507669"/>
                </a:cubicBezTo>
                <a:cubicBezTo>
                  <a:pt x="2539082" y="544826"/>
                  <a:pt x="2529305" y="582532"/>
                  <a:pt x="2518610" y="619964"/>
                </a:cubicBezTo>
                <a:cubicBezTo>
                  <a:pt x="2534652" y="636006"/>
                  <a:pt x="2544922" y="674323"/>
                  <a:pt x="2566736" y="668090"/>
                </a:cubicBezTo>
                <a:cubicBezTo>
                  <a:pt x="2605369" y="657052"/>
                  <a:pt x="2793307" y="526344"/>
                  <a:pt x="2839452" y="475585"/>
                </a:cubicBezTo>
                <a:cubicBezTo>
                  <a:pt x="2865391" y="447052"/>
                  <a:pt x="2903621" y="417893"/>
                  <a:pt x="2903621" y="379332"/>
                </a:cubicBezTo>
                <a:lnTo>
                  <a:pt x="2839452" y="443501"/>
                </a:lnTo>
                <a:cubicBezTo>
                  <a:pt x="2834105" y="496975"/>
                  <a:pt x="2769670" y="603922"/>
                  <a:pt x="2823410" y="603922"/>
                </a:cubicBezTo>
                <a:cubicBezTo>
                  <a:pt x="2891890" y="603922"/>
                  <a:pt x="2911944" y="499225"/>
                  <a:pt x="2951747" y="443501"/>
                </a:cubicBezTo>
                <a:cubicBezTo>
                  <a:pt x="2965647" y="424041"/>
                  <a:pt x="3006518" y="386895"/>
                  <a:pt x="2983831" y="379332"/>
                </a:cubicBezTo>
                <a:cubicBezTo>
                  <a:pt x="2954251" y="369471"/>
                  <a:pt x="2930358" y="411416"/>
                  <a:pt x="2903621" y="427458"/>
                </a:cubicBezTo>
                <a:cubicBezTo>
                  <a:pt x="2892926" y="475584"/>
                  <a:pt x="2854226" y="525676"/>
                  <a:pt x="2871536" y="571837"/>
                </a:cubicBezTo>
                <a:cubicBezTo>
                  <a:pt x="2881110" y="597367"/>
                  <a:pt x="2928366" y="569823"/>
                  <a:pt x="2951747" y="555795"/>
                </a:cubicBezTo>
                <a:cubicBezTo>
                  <a:pt x="2996799" y="528764"/>
                  <a:pt x="3047500" y="454861"/>
                  <a:pt x="3080084" y="411416"/>
                </a:cubicBezTo>
                <a:cubicBezTo>
                  <a:pt x="3074737" y="443500"/>
                  <a:pt x="3060805" y="475304"/>
                  <a:pt x="3064042" y="507669"/>
                </a:cubicBezTo>
                <a:cubicBezTo>
                  <a:pt x="3078909" y="656343"/>
                  <a:pt x="3242550" y="530002"/>
                  <a:pt x="3320715" y="507669"/>
                </a:cubicBezTo>
                <a:cubicBezTo>
                  <a:pt x="3342105" y="491627"/>
                  <a:pt x="3380489" y="485916"/>
                  <a:pt x="3384884" y="459543"/>
                </a:cubicBezTo>
                <a:cubicBezTo>
                  <a:pt x="3388614" y="437164"/>
                  <a:pt x="3357699" y="420142"/>
                  <a:pt x="3336757" y="411416"/>
                </a:cubicBezTo>
                <a:cubicBezTo>
                  <a:pt x="3291249" y="392454"/>
                  <a:pt x="3241008" y="387437"/>
                  <a:pt x="3192379" y="379332"/>
                </a:cubicBezTo>
                <a:cubicBezTo>
                  <a:pt x="3112560" y="366029"/>
                  <a:pt x="3031958" y="357943"/>
                  <a:pt x="2951747" y="347248"/>
                </a:cubicBezTo>
                <a:cubicBezTo>
                  <a:pt x="2908968" y="352595"/>
                  <a:pt x="2864310" y="349657"/>
                  <a:pt x="2823410" y="363290"/>
                </a:cubicBezTo>
                <a:cubicBezTo>
                  <a:pt x="2798045" y="371745"/>
                  <a:pt x="2781146" y="396084"/>
                  <a:pt x="2759242" y="411416"/>
                </a:cubicBezTo>
                <a:cubicBezTo>
                  <a:pt x="2727652" y="433529"/>
                  <a:pt x="2693837" y="452449"/>
                  <a:pt x="2662989" y="475585"/>
                </a:cubicBezTo>
                <a:cubicBezTo>
                  <a:pt x="2382231" y="686154"/>
                  <a:pt x="2589188" y="546175"/>
                  <a:pt x="2454442" y="636006"/>
                </a:cubicBezTo>
                <a:cubicBezTo>
                  <a:pt x="2438400" y="614616"/>
                  <a:pt x="2426615" y="589237"/>
                  <a:pt x="2406315" y="571837"/>
                </a:cubicBezTo>
                <a:cubicBezTo>
                  <a:pt x="2388158" y="556274"/>
                  <a:pt x="2328882" y="559650"/>
                  <a:pt x="2342147" y="539753"/>
                </a:cubicBezTo>
                <a:cubicBezTo>
                  <a:pt x="2360190" y="512689"/>
                  <a:pt x="2406475" y="529940"/>
                  <a:pt x="2438400" y="523711"/>
                </a:cubicBezTo>
                <a:cubicBezTo>
                  <a:pt x="2625731" y="487158"/>
                  <a:pt x="2813554" y="452820"/>
                  <a:pt x="2999873" y="411416"/>
                </a:cubicBezTo>
                <a:cubicBezTo>
                  <a:pt x="3389208" y="324897"/>
                  <a:pt x="2974516" y="389830"/>
                  <a:pt x="3272589" y="347248"/>
                </a:cubicBezTo>
                <a:cubicBezTo>
                  <a:pt x="3261894" y="331206"/>
                  <a:pt x="3256097" y="310462"/>
                  <a:pt x="3240505" y="299122"/>
                </a:cubicBezTo>
                <a:cubicBezTo>
                  <a:pt x="3111054" y="204976"/>
                  <a:pt x="3062137" y="210414"/>
                  <a:pt x="2903621" y="170785"/>
                </a:cubicBezTo>
                <a:lnTo>
                  <a:pt x="2342147" y="379332"/>
                </a:lnTo>
                <a:cubicBezTo>
                  <a:pt x="2278540" y="402339"/>
                  <a:pt x="2215262" y="427096"/>
                  <a:pt x="2149642" y="443501"/>
                </a:cubicBezTo>
                <a:cubicBezTo>
                  <a:pt x="2128252" y="448848"/>
                  <a:pt x="2107351" y="456808"/>
                  <a:pt x="2085473" y="459543"/>
                </a:cubicBezTo>
                <a:cubicBezTo>
                  <a:pt x="2064249" y="462196"/>
                  <a:pt x="2042694" y="459543"/>
                  <a:pt x="2021305" y="459543"/>
                </a:cubicBezTo>
              </a:path>
            </a:pathLst>
          </a:cu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29090" y="571480"/>
            <a:ext cx="4143372" cy="48577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Box 5"/>
          <p:cNvSpPr txBox="1"/>
          <p:nvPr/>
        </p:nvSpPr>
        <p:spPr>
          <a:xfrm>
            <a:off x="8072462" y="-24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2103455-4DCA-4AC9-AF9B-857BF15C8DD9}" type="slidenum">
              <a:rPr lang="pt-BR" smtClean="0"/>
              <a:pPr/>
              <a:t>37</a:t>
            </a:fld>
            <a:r>
              <a:rPr lang="pt-BR" dirty="0" smtClean="0"/>
              <a:t> de 96</a:t>
            </a:r>
            <a:endParaRPr lang="pt-BR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000496" y="785794"/>
            <a:ext cx="4071966" cy="478634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Comando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dd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do Unix;</a:t>
            </a:r>
          </a:p>
          <a:p>
            <a:pPr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40 clientes;</a:t>
            </a:r>
          </a:p>
          <a:p>
            <a:pPr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Tamanho do bloco utilizado varia de 1KB a 4MB;</a:t>
            </a:r>
          </a:p>
          <a:p>
            <a:pPr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Erro máximo de 5%.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4348" y="2786058"/>
            <a:ext cx="21185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Single File,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Whole Access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SFWA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14348" y="428604"/>
            <a:ext cx="2071702" cy="2286016"/>
            <a:chOff x="714348" y="428604"/>
            <a:chExt cx="2071702" cy="2286016"/>
          </a:xfrm>
        </p:grpSpPr>
        <p:sp>
          <p:nvSpPr>
            <p:cNvPr id="12" name="Rectangle 11"/>
            <p:cNvSpPr/>
            <p:nvPr/>
          </p:nvSpPr>
          <p:spPr>
            <a:xfrm>
              <a:off x="714348" y="428604"/>
              <a:ext cx="2071702" cy="228601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Oval 12"/>
            <p:cNvSpPr/>
            <p:nvPr/>
          </p:nvSpPr>
          <p:spPr>
            <a:xfrm>
              <a:off x="785786" y="500042"/>
              <a:ext cx="1928826" cy="214314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071538" y="6000768"/>
            <a:ext cx="6877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Variando tamanho de bloco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78703" y="345024"/>
            <a:ext cx="965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Resultados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build="allAtOnce"/>
      <p:bldP spid="14" grpId="0" build="allAtOnce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fwa_bloc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91"/>
            <a:ext cx="9228801" cy="57863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72462" y="-24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2103455-4DCA-4AC9-AF9B-857BF15C8DD9}" type="slidenum">
              <a:rPr lang="pt-BR" smtClean="0"/>
              <a:pPr/>
              <a:t>38</a:t>
            </a:fld>
            <a:r>
              <a:rPr lang="pt-BR" dirty="0" smtClean="0"/>
              <a:t> de 96</a:t>
            </a:r>
            <a:endParaRPr lang="pt-BR" dirty="0"/>
          </a:p>
        </p:txBody>
      </p:sp>
      <p:sp>
        <p:nvSpPr>
          <p:cNvPr id="14" name="TextBox 13"/>
          <p:cNvSpPr txBox="1"/>
          <p:nvPr/>
        </p:nvSpPr>
        <p:spPr>
          <a:xfrm>
            <a:off x="1071538" y="6000768"/>
            <a:ext cx="6877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Variando tamanho de bloco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14908" y="4500570"/>
            <a:ext cx="3571868" cy="12144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357686" y="4572008"/>
            <a:ext cx="4071966" cy="478634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Não é </a:t>
            </a:r>
            <a:r>
              <a:rPr kumimoji="0" lang="pt-B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sensível ao tamanho do bloco.</a:t>
            </a: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78703" y="345024"/>
            <a:ext cx="965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Resultados</a:t>
            </a:r>
            <a:endParaRPr lang="pt-BR" sz="12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285720" y="285728"/>
            <a:ext cx="928694" cy="1000132"/>
            <a:chOff x="714348" y="428604"/>
            <a:chExt cx="2071702" cy="2286016"/>
          </a:xfrm>
        </p:grpSpPr>
        <p:sp>
          <p:nvSpPr>
            <p:cNvPr id="13" name="Rectangle 12"/>
            <p:cNvSpPr/>
            <p:nvPr/>
          </p:nvSpPr>
          <p:spPr>
            <a:xfrm>
              <a:off x="714348" y="428604"/>
              <a:ext cx="2071702" cy="228601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Oval 17"/>
            <p:cNvSpPr/>
            <p:nvPr/>
          </p:nvSpPr>
          <p:spPr>
            <a:xfrm>
              <a:off x="785786" y="500042"/>
              <a:ext cx="1928826" cy="214314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build="allAtOnce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14348" y="2786058"/>
            <a:ext cx="21185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Multiple Files,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Whole Access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MFWA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348" y="428604"/>
            <a:ext cx="2071702" cy="228601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Oval 16"/>
          <p:cNvSpPr/>
          <p:nvPr/>
        </p:nvSpPr>
        <p:spPr>
          <a:xfrm>
            <a:off x="785786" y="500042"/>
            <a:ext cx="1928826" cy="214314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3714744" y="714356"/>
            <a:ext cx="4429156" cy="38576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Box 5"/>
          <p:cNvSpPr txBox="1"/>
          <p:nvPr/>
        </p:nvSpPr>
        <p:spPr>
          <a:xfrm>
            <a:off x="8072462" y="-24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2103455-4DCA-4AC9-AF9B-857BF15C8DD9}" type="slidenum">
              <a:rPr lang="pt-BR" smtClean="0"/>
              <a:pPr/>
              <a:t>39</a:t>
            </a:fld>
            <a:r>
              <a:rPr lang="pt-BR" dirty="0" smtClean="0"/>
              <a:t> de 96</a:t>
            </a:r>
            <a:endParaRPr lang="pt-BR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3857620" y="857232"/>
            <a:ext cx="4071966" cy="464347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Ferramenta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MPI-IO Test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40 clientes;</a:t>
            </a:r>
          </a:p>
          <a:p>
            <a:pPr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De 2 a 2K objetos, adaptando o seu tamanho para manter a quantidade de dados acessados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;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1538" y="6000768"/>
            <a:ext cx="7078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Variando número de objetos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78703" y="345024"/>
            <a:ext cx="965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Resultados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7158" y="357166"/>
            <a:ext cx="3929090" cy="335758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571480"/>
            <a:ext cx="3571900" cy="28575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   As aplicações científicas geram grandes quantidades de dados.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97939" y="-24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2103455-4DCA-4AC9-AF9B-857BF15C8DD9}" type="slidenum">
              <a:rPr lang="pt-BR" smtClean="0"/>
              <a:pPr/>
              <a:t>4</a:t>
            </a:fld>
            <a:r>
              <a:rPr lang="pt-BR" dirty="0" smtClean="0"/>
              <a:t> de 96</a:t>
            </a:r>
            <a:endParaRPr lang="pt-BR" dirty="0"/>
          </a:p>
        </p:txBody>
      </p:sp>
      <p:sp>
        <p:nvSpPr>
          <p:cNvPr id="11" name="Rectangle 10"/>
          <p:cNvSpPr/>
          <p:nvPr/>
        </p:nvSpPr>
        <p:spPr>
          <a:xfrm>
            <a:off x="4929190" y="3286124"/>
            <a:ext cx="3929090" cy="335758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929190" y="3500438"/>
            <a:ext cx="3571900" cy="285752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Esses dados</a:t>
            </a:r>
            <a:r>
              <a:rPr kumimoji="0" lang="pt-BR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podem precisar ser acessados em todos os nós.</a:t>
            </a:r>
            <a:endParaRPr kumimoji="0" lang="pt-B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Picture 6" descr="lu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3800105"/>
            <a:ext cx="2786082" cy="3057895"/>
          </a:xfrm>
          <a:prstGeom prst="rect">
            <a:avLst/>
          </a:prstGeom>
        </p:spPr>
      </p:pic>
      <p:pic>
        <p:nvPicPr>
          <p:cNvPr id="10" name="Picture 9" descr="storage_overvie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214290"/>
            <a:ext cx="2857500" cy="30003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197939" y="345024"/>
            <a:ext cx="960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Introdução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fwa_nobj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08" y="0"/>
            <a:ext cx="9029410" cy="57864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72462" y="-24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2103455-4DCA-4AC9-AF9B-857BF15C8DD9}" type="slidenum">
              <a:rPr lang="pt-BR" smtClean="0"/>
              <a:pPr/>
              <a:t>40</a:t>
            </a:fld>
            <a:r>
              <a:rPr lang="pt-BR" dirty="0" smtClean="0"/>
              <a:t> de 96</a:t>
            </a:r>
            <a:endParaRPr lang="pt-BR" dirty="0"/>
          </a:p>
        </p:txBody>
      </p:sp>
      <p:sp>
        <p:nvSpPr>
          <p:cNvPr id="14" name="TextBox 13"/>
          <p:cNvSpPr txBox="1"/>
          <p:nvPr/>
        </p:nvSpPr>
        <p:spPr>
          <a:xfrm>
            <a:off x="1071538" y="6000768"/>
            <a:ext cx="7078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Variando número de objetos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78703" y="345024"/>
            <a:ext cx="965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Resultados</a:t>
            </a:r>
            <a:endParaRPr lang="pt-BR" sz="1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285720" y="142852"/>
            <a:ext cx="928694" cy="1000132"/>
            <a:chOff x="285720" y="285728"/>
            <a:chExt cx="928694" cy="1000132"/>
          </a:xfrm>
        </p:grpSpPr>
        <p:sp>
          <p:nvSpPr>
            <p:cNvPr id="16" name="Rectangle 15"/>
            <p:cNvSpPr/>
            <p:nvPr/>
          </p:nvSpPr>
          <p:spPr>
            <a:xfrm>
              <a:off x="285720" y="285728"/>
              <a:ext cx="928694" cy="10001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Oval 16"/>
            <p:cNvSpPr/>
            <p:nvPr/>
          </p:nvSpPr>
          <p:spPr>
            <a:xfrm>
              <a:off x="317744" y="316982"/>
              <a:ext cx="864646" cy="93762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estu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64365" cy="685800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0"/>
            <a:ext cx="9358346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Box 5"/>
          <p:cNvSpPr txBox="1"/>
          <p:nvPr/>
        </p:nvSpPr>
        <p:spPr>
          <a:xfrm>
            <a:off x="8072462" y="-24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2103455-4DCA-4AC9-AF9B-857BF15C8DD9}" type="slidenum">
              <a:rPr lang="pt-BR" smtClean="0"/>
              <a:pPr/>
              <a:t>41</a:t>
            </a:fld>
            <a:r>
              <a:rPr lang="pt-BR" dirty="0" smtClean="0"/>
              <a:t> de 96</a:t>
            </a:r>
            <a:endParaRPr lang="pt-BR" dirty="0"/>
          </a:p>
        </p:txBody>
      </p:sp>
      <p:sp>
        <p:nvSpPr>
          <p:cNvPr id="12" name="Rectangle 11"/>
          <p:cNvSpPr/>
          <p:nvPr/>
        </p:nvSpPr>
        <p:spPr>
          <a:xfrm>
            <a:off x="1357290" y="1785926"/>
            <a:ext cx="5572164" cy="30003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643042" y="2000240"/>
            <a:ext cx="5143536" cy="464347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Quando uma grande</a:t>
            </a:r>
            <a:r>
              <a:rPr kumimoji="0" lang="pt-B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área contígua é acessada, não faz diferença fazer o acesso em uma ou várias requisições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78703" y="345024"/>
            <a:ext cx="965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Resultados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14348" y="2786058"/>
            <a:ext cx="21185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Multiple Files,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Whole Access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MFWA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714348" y="428604"/>
            <a:ext cx="2071702" cy="2286016"/>
            <a:chOff x="714348" y="428604"/>
            <a:chExt cx="2071702" cy="2286016"/>
          </a:xfrm>
        </p:grpSpPr>
        <p:sp>
          <p:nvSpPr>
            <p:cNvPr id="16" name="Rectangle 15"/>
            <p:cNvSpPr/>
            <p:nvPr/>
          </p:nvSpPr>
          <p:spPr>
            <a:xfrm>
              <a:off x="714348" y="428604"/>
              <a:ext cx="2071702" cy="228601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Oval 16"/>
            <p:cNvSpPr/>
            <p:nvPr/>
          </p:nvSpPr>
          <p:spPr>
            <a:xfrm>
              <a:off x="785786" y="500042"/>
              <a:ext cx="1928826" cy="214314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7" name="Rectangle 6"/>
          <p:cNvSpPr/>
          <p:nvPr/>
        </p:nvSpPr>
        <p:spPr>
          <a:xfrm>
            <a:off x="3929090" y="571480"/>
            <a:ext cx="4143372" cy="35004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Box 5"/>
          <p:cNvSpPr txBox="1"/>
          <p:nvPr/>
        </p:nvSpPr>
        <p:spPr>
          <a:xfrm>
            <a:off x="8072462" y="-24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2103455-4DCA-4AC9-AF9B-857BF15C8DD9}" type="slidenum">
              <a:rPr lang="pt-BR" smtClean="0"/>
              <a:pPr/>
              <a:t>42</a:t>
            </a:fld>
            <a:r>
              <a:rPr lang="pt-BR" dirty="0" smtClean="0"/>
              <a:t> de 96</a:t>
            </a:r>
            <a:endParaRPr lang="pt-BR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000496" y="785794"/>
            <a:ext cx="4071966" cy="414340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Ferramenta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MPI-IO Test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De 1 a 40 clientes;</a:t>
            </a:r>
          </a:p>
          <a:p>
            <a:pPr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32 objetos de 64MB.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1538" y="6000768"/>
            <a:ext cx="71663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Variando número de clientes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78703" y="345024"/>
            <a:ext cx="965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Resultados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build="allAtOnce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fwa_client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67" y="-71462"/>
            <a:ext cx="9004710" cy="57864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43470" y="3429000"/>
            <a:ext cx="3643306" cy="10001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Box 5"/>
          <p:cNvSpPr txBox="1"/>
          <p:nvPr/>
        </p:nvSpPr>
        <p:spPr>
          <a:xfrm>
            <a:off x="8072462" y="-24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2103455-4DCA-4AC9-AF9B-857BF15C8DD9}" type="slidenum">
              <a:rPr lang="pt-BR" smtClean="0"/>
              <a:pPr/>
              <a:t>43</a:t>
            </a:fld>
            <a:r>
              <a:rPr lang="pt-BR" dirty="0" smtClean="0"/>
              <a:t> de 96</a:t>
            </a:r>
            <a:endParaRPr lang="pt-BR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429124" y="3429000"/>
            <a:ext cx="4071966" cy="41434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Estabiliza e não sofre degradação.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1538" y="6000768"/>
            <a:ext cx="71663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Variando número de clientes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78703" y="345024"/>
            <a:ext cx="965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Resultados</a:t>
            </a:r>
            <a:endParaRPr lang="pt-BR" sz="1200" dirty="0"/>
          </a:p>
        </p:txBody>
      </p:sp>
      <p:grpSp>
        <p:nvGrpSpPr>
          <p:cNvPr id="2" name="Group 17"/>
          <p:cNvGrpSpPr/>
          <p:nvPr/>
        </p:nvGrpSpPr>
        <p:grpSpPr>
          <a:xfrm>
            <a:off x="285720" y="4929198"/>
            <a:ext cx="928694" cy="1000132"/>
            <a:chOff x="285720" y="285728"/>
            <a:chExt cx="928694" cy="1000132"/>
          </a:xfrm>
        </p:grpSpPr>
        <p:sp>
          <p:nvSpPr>
            <p:cNvPr id="16" name="Rectangle 15"/>
            <p:cNvSpPr/>
            <p:nvPr/>
          </p:nvSpPr>
          <p:spPr>
            <a:xfrm>
              <a:off x="285720" y="285728"/>
              <a:ext cx="928694" cy="10001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Oval 16"/>
            <p:cNvSpPr/>
            <p:nvPr/>
          </p:nvSpPr>
          <p:spPr>
            <a:xfrm>
              <a:off x="317744" y="316982"/>
              <a:ext cx="864646" cy="93762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build="allAtOnce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85786" y="2786058"/>
            <a:ext cx="18453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Single File,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Segmented 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Access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SFSA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14348" y="428604"/>
            <a:ext cx="2071702" cy="2286016"/>
            <a:chOff x="714348" y="428604"/>
            <a:chExt cx="2071702" cy="2286016"/>
          </a:xfrm>
        </p:grpSpPr>
        <p:sp>
          <p:nvSpPr>
            <p:cNvPr id="12" name="Rectangle 11"/>
            <p:cNvSpPr/>
            <p:nvPr/>
          </p:nvSpPr>
          <p:spPr>
            <a:xfrm>
              <a:off x="714348" y="428604"/>
              <a:ext cx="2071702" cy="228601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Oval 13"/>
            <p:cNvSpPr/>
            <p:nvPr/>
          </p:nvSpPr>
          <p:spPr>
            <a:xfrm>
              <a:off x="785786" y="500042"/>
              <a:ext cx="1928826" cy="214314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7" name="Rectangle 6"/>
          <p:cNvSpPr/>
          <p:nvPr/>
        </p:nvSpPr>
        <p:spPr>
          <a:xfrm>
            <a:off x="3714744" y="285728"/>
            <a:ext cx="4429156" cy="50720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Box 5"/>
          <p:cNvSpPr txBox="1"/>
          <p:nvPr/>
        </p:nvSpPr>
        <p:spPr>
          <a:xfrm>
            <a:off x="8072462" y="-24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2103455-4DCA-4AC9-AF9B-857BF15C8DD9}" type="slidenum">
              <a:rPr lang="pt-BR" smtClean="0"/>
              <a:pPr/>
              <a:t>44</a:t>
            </a:fld>
            <a:r>
              <a:rPr lang="pt-BR" dirty="0" smtClean="0"/>
              <a:t> de 96</a:t>
            </a:r>
            <a:endParaRPr lang="pt-BR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3857620" y="428604"/>
            <a:ext cx="4071966" cy="464347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Ferramenta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MPI-IO Test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40 clientes;</a:t>
            </a:r>
          </a:p>
          <a:p>
            <a:pPr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De 2 a 2K objetos, adaptando o seu tamanho para manter a quantidade de dados acessados.</a:t>
            </a:r>
          </a:p>
          <a:p>
            <a:pPr>
              <a:buFontTx/>
              <a:buChar char="-"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1538" y="6000768"/>
            <a:ext cx="7078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Variando número de objetos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78703" y="345024"/>
            <a:ext cx="965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Resultados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build="allAtOnce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071538" y="6000768"/>
            <a:ext cx="7078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Variando número de objetos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sfsa_nobj_compar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17"/>
            <a:ext cx="9144000" cy="57810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14942" y="5214950"/>
            <a:ext cx="3643338" cy="15001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Box 5"/>
          <p:cNvSpPr txBox="1"/>
          <p:nvPr/>
        </p:nvSpPr>
        <p:spPr>
          <a:xfrm>
            <a:off x="8072462" y="-24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2103455-4DCA-4AC9-AF9B-857BF15C8DD9}" type="slidenum">
              <a:rPr lang="pt-BR" smtClean="0"/>
              <a:pPr/>
              <a:t>45</a:t>
            </a:fld>
            <a:r>
              <a:rPr lang="pt-BR" dirty="0" smtClean="0"/>
              <a:t> de 96</a:t>
            </a:r>
            <a:endParaRPr lang="pt-BR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857752" y="5286388"/>
            <a:ext cx="4071966" cy="464347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  Com a opção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non-strided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, desempenho constante.</a:t>
            </a:r>
          </a:p>
          <a:p>
            <a:pPr>
              <a:buFontTx/>
              <a:buChar char="-"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14942" y="5214950"/>
            <a:ext cx="3643338" cy="15001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857752" y="5286388"/>
            <a:ext cx="4071966" cy="464347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Com</a:t>
            </a:r>
            <a:r>
              <a:rPr kumimoji="0" lang="pt-B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 opção </a:t>
            </a:r>
            <a:r>
              <a:rPr kumimoji="0" lang="pt-BR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strided</a:t>
            </a:r>
            <a:r>
              <a:rPr kumimoji="0" lang="pt-B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quanto mais granular, pior o desempenho;</a:t>
            </a: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Char char="-"/>
              <a:tabLst/>
              <a:defRPr/>
            </a:pP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8703" y="345024"/>
            <a:ext cx="965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Resultados</a:t>
            </a:r>
            <a:endParaRPr lang="pt-BR" sz="12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214282" y="214290"/>
            <a:ext cx="928694" cy="1000132"/>
            <a:chOff x="214282" y="214290"/>
            <a:chExt cx="928694" cy="1000132"/>
          </a:xfrm>
        </p:grpSpPr>
        <p:sp>
          <p:nvSpPr>
            <p:cNvPr id="21" name="Rectangle 20"/>
            <p:cNvSpPr/>
            <p:nvPr/>
          </p:nvSpPr>
          <p:spPr>
            <a:xfrm>
              <a:off x="214282" y="214290"/>
              <a:ext cx="928694" cy="100013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Oval 21"/>
            <p:cNvSpPr/>
            <p:nvPr/>
          </p:nvSpPr>
          <p:spPr>
            <a:xfrm>
              <a:off x="246306" y="245544"/>
              <a:ext cx="864646" cy="937624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build="p"/>
      <p:bldP spid="11" grpId="0" animBg="1"/>
      <p:bldP spid="1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estu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64365" cy="685800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0"/>
            <a:ext cx="9358346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785786" y="785794"/>
            <a:ext cx="3929090" cy="28575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Box 5"/>
          <p:cNvSpPr txBox="1"/>
          <p:nvPr/>
        </p:nvSpPr>
        <p:spPr>
          <a:xfrm>
            <a:off x="8072462" y="-24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2103455-4DCA-4AC9-AF9B-857BF15C8DD9}" type="slidenum">
              <a:rPr lang="pt-BR" smtClean="0"/>
              <a:pPr/>
              <a:t>46</a:t>
            </a:fld>
            <a:r>
              <a:rPr lang="pt-BR" dirty="0" smtClean="0"/>
              <a:t> de 96</a:t>
            </a:r>
            <a:endParaRPr lang="pt-BR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571472" y="928670"/>
            <a:ext cx="4071966" cy="464347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   Usando um arquivo compartilhado, é melhor delegar um grande segmento por processo. </a:t>
            </a:r>
          </a:p>
          <a:p>
            <a:pPr>
              <a:buFontTx/>
              <a:buChar char="-"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8703" y="345024"/>
            <a:ext cx="965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Resultados</a:t>
            </a:r>
            <a:endParaRPr lang="pt-BR" sz="1200" dirty="0"/>
          </a:p>
        </p:txBody>
      </p:sp>
      <p:sp>
        <p:nvSpPr>
          <p:cNvPr id="14" name="Rectangle 13"/>
          <p:cNvSpPr/>
          <p:nvPr/>
        </p:nvSpPr>
        <p:spPr>
          <a:xfrm>
            <a:off x="4929190" y="3214686"/>
            <a:ext cx="3929090" cy="25717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714876" y="3357562"/>
            <a:ext cx="4071966" cy="464347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Acessos</a:t>
            </a:r>
            <a:r>
              <a:rPr kumimoji="0" lang="pt-B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mais granulares possuem menor desempenho.</a:t>
            </a: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Char char="-"/>
              <a:tabLst/>
              <a:defRPr/>
            </a:pP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85720" y="5155370"/>
            <a:ext cx="859741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Variando número de objetos</a:t>
            </a:r>
          </a:p>
          <a:p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Comparado com o resultado do MFWA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sfsa_nobj_compar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72462" y="-24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2103455-4DCA-4AC9-AF9B-857BF15C8DD9}" type="slidenum">
              <a:rPr lang="pt-BR" smtClean="0"/>
              <a:pPr/>
              <a:t>47</a:t>
            </a:fld>
            <a:r>
              <a:rPr lang="pt-BR" dirty="0" smtClean="0"/>
              <a:t> de 96</a:t>
            </a:r>
            <a:endParaRPr lang="pt-BR" dirty="0"/>
          </a:p>
        </p:txBody>
      </p:sp>
      <p:sp>
        <p:nvSpPr>
          <p:cNvPr id="11" name="Rectangle 10"/>
          <p:cNvSpPr/>
          <p:nvPr/>
        </p:nvSpPr>
        <p:spPr>
          <a:xfrm>
            <a:off x="5429256" y="4714884"/>
            <a:ext cx="3643338" cy="15001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214942" y="4714884"/>
            <a:ext cx="3714776" cy="464347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Leitura </a:t>
            </a: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non-strided </a:t>
            </a:r>
            <a:r>
              <a:rPr kumimoji="0" lang="pt-BR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tem</a:t>
            </a:r>
            <a:r>
              <a:rPr kumimoji="0" lang="pt-BR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desempenho melhor que MFWA.</a:t>
            </a:r>
            <a:endParaRPr kumimoji="0" lang="pt-B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Char char="-"/>
              <a:tabLst/>
              <a:defRPr/>
            </a:pP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78703" y="345024"/>
            <a:ext cx="965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Resultados</a:t>
            </a:r>
            <a:endParaRPr lang="pt-BR" sz="1200" dirty="0"/>
          </a:p>
        </p:txBody>
      </p:sp>
      <p:sp>
        <p:nvSpPr>
          <p:cNvPr id="13" name="Rectangle 10"/>
          <p:cNvSpPr/>
          <p:nvPr/>
        </p:nvSpPr>
        <p:spPr>
          <a:xfrm>
            <a:off x="7786742" y="1428736"/>
            <a:ext cx="1214446" cy="5715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572264" y="1428736"/>
            <a:ext cx="3714776" cy="464347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~20%</a:t>
            </a:r>
            <a:endParaRPr kumimoji="0" lang="pt-B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Char char="-"/>
              <a:tabLst/>
              <a:defRPr/>
            </a:pP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build="allAtOnce"/>
      <p:bldP spid="13" grpId="0" animBg="1"/>
      <p:bldP spid="14" grpId="0" build="allAtOnce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estu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64365" cy="685800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0" y="0"/>
            <a:ext cx="9358346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785786" y="785794"/>
            <a:ext cx="3929090" cy="36433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Box 5"/>
          <p:cNvSpPr txBox="1"/>
          <p:nvPr/>
        </p:nvSpPr>
        <p:spPr>
          <a:xfrm>
            <a:off x="8072462" y="-24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2103455-4DCA-4AC9-AF9B-857BF15C8DD9}" type="slidenum">
              <a:rPr lang="pt-BR" smtClean="0"/>
              <a:pPr/>
              <a:t>48</a:t>
            </a:fld>
            <a:r>
              <a:rPr lang="pt-BR" dirty="0" smtClean="0"/>
              <a:t> de 96</a:t>
            </a:r>
            <a:endParaRPr lang="pt-BR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571472" y="928670"/>
            <a:ext cx="4071966" cy="464347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   Utilizar um arquivo compartilhado (delegando segmentos) é melhor do que múltiplos.</a:t>
            </a:r>
          </a:p>
          <a:p>
            <a:pPr>
              <a:buFontTx/>
              <a:buChar char="-"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8703" y="345024"/>
            <a:ext cx="965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Resultados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714348" y="428604"/>
            <a:ext cx="2071702" cy="3927114"/>
            <a:chOff x="4572000" y="2216530"/>
            <a:chExt cx="2071702" cy="3927114"/>
          </a:xfrm>
        </p:grpSpPr>
        <p:sp>
          <p:nvSpPr>
            <p:cNvPr id="12" name="Rectangle 11"/>
            <p:cNvSpPr/>
            <p:nvPr/>
          </p:nvSpPr>
          <p:spPr>
            <a:xfrm>
              <a:off x="4572000" y="2216530"/>
              <a:ext cx="2071702" cy="228601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43438" y="4573984"/>
              <a:ext cx="1845377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400" dirty="0" smtClean="0">
                  <a:latin typeface="Arial" pitchFamily="34" charset="0"/>
                  <a:cs typeface="Arial" pitchFamily="34" charset="0"/>
                </a:rPr>
                <a:t>Single File,</a:t>
              </a:r>
            </a:p>
            <a:p>
              <a:pPr algn="ctr"/>
              <a:r>
                <a:rPr lang="pt-BR" sz="2400" dirty="0" smtClean="0">
                  <a:latin typeface="Arial" pitchFamily="34" charset="0"/>
                  <a:cs typeface="Arial" pitchFamily="34" charset="0"/>
                </a:rPr>
                <a:t>Segmented </a:t>
              </a:r>
            </a:p>
            <a:p>
              <a:pPr algn="ctr"/>
              <a:r>
                <a:rPr lang="pt-BR" sz="2400" dirty="0" smtClean="0">
                  <a:latin typeface="Arial" pitchFamily="34" charset="0"/>
                  <a:cs typeface="Arial" pitchFamily="34" charset="0"/>
                </a:rPr>
                <a:t>Access</a:t>
              </a:r>
            </a:p>
            <a:p>
              <a:pPr algn="ctr"/>
              <a:r>
                <a:rPr lang="pt-BR" sz="2400" dirty="0" smtClean="0">
                  <a:latin typeface="Arial" pitchFamily="34" charset="0"/>
                  <a:cs typeface="Arial" pitchFamily="34" charset="0"/>
                </a:rPr>
                <a:t>SFSA</a:t>
              </a:r>
              <a:endParaRPr lang="pt-BR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643438" y="2287968"/>
              <a:ext cx="1928826" cy="214314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7" name="Rectangle 6"/>
          <p:cNvSpPr/>
          <p:nvPr/>
        </p:nvSpPr>
        <p:spPr>
          <a:xfrm>
            <a:off x="3714744" y="285728"/>
            <a:ext cx="4429156" cy="33575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Box 5"/>
          <p:cNvSpPr txBox="1"/>
          <p:nvPr/>
        </p:nvSpPr>
        <p:spPr>
          <a:xfrm>
            <a:off x="8072462" y="-24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2103455-4DCA-4AC9-AF9B-857BF15C8DD9}" type="slidenum">
              <a:rPr lang="pt-BR" smtClean="0"/>
              <a:pPr/>
              <a:t>49</a:t>
            </a:fld>
            <a:r>
              <a:rPr lang="pt-BR" dirty="0" smtClean="0"/>
              <a:t> de 96</a:t>
            </a:r>
            <a:endParaRPr lang="pt-BR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3857620" y="428604"/>
            <a:ext cx="4071966" cy="464347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Ferramenta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MPI-IO Test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De 1 a 40 clientes;</a:t>
            </a:r>
          </a:p>
          <a:p>
            <a:pPr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32 objetos de 64MB.</a:t>
            </a:r>
          </a:p>
          <a:p>
            <a:pPr>
              <a:buFontTx/>
              <a:buChar char="-"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1538" y="6000768"/>
            <a:ext cx="71663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Variando número de clientes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78703" y="345024"/>
            <a:ext cx="965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Resultados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28596" y="3357562"/>
            <a:ext cx="3929090" cy="335758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3357562"/>
            <a:ext cx="3571900" cy="28575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Uma solução bastante empregada é o uso de Sistemas de Arquivos Distribuídos (SADs)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29190" y="714356"/>
            <a:ext cx="3929090" cy="221457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072066" y="785794"/>
            <a:ext cx="3571900" cy="285752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Eles devem prover acesso a dados remotos</a:t>
            </a:r>
            <a:r>
              <a:rPr kumimoji="0" lang="pt-B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como se fossem locais.</a:t>
            </a: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Picture 6" descr="rclien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0"/>
            <a:ext cx="4019550" cy="3124200"/>
          </a:xfrm>
          <a:prstGeom prst="rect">
            <a:avLst/>
          </a:prstGeom>
        </p:spPr>
      </p:pic>
      <p:pic>
        <p:nvPicPr>
          <p:cNvPr id="10" name="Picture 9" descr="acessoremotofo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4214818"/>
            <a:ext cx="3524250" cy="22764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197939" y="345024"/>
            <a:ext cx="960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Introdução</a:t>
            </a:r>
            <a:endParaRPr lang="pt-BR" sz="1200" dirty="0"/>
          </a:p>
        </p:txBody>
      </p:sp>
      <p:sp>
        <p:nvSpPr>
          <p:cNvPr id="14" name="TextBox 5"/>
          <p:cNvSpPr txBox="1"/>
          <p:nvPr/>
        </p:nvSpPr>
        <p:spPr>
          <a:xfrm>
            <a:off x="8143900" y="-24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 </a:t>
            </a:r>
            <a:fld id="{8956B326-B04E-47E8-BB72-DB79A9F88DB3}" type="slidenum">
              <a:rPr lang="pt-BR" smtClean="0"/>
              <a:pPr/>
              <a:t>5</a:t>
            </a:fld>
            <a:r>
              <a:rPr lang="pt-BR" dirty="0" smtClean="0"/>
              <a:t> de 96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071538" y="6000768"/>
            <a:ext cx="71663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Variando número de clientes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sfsa_nobj_compar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66"/>
            <a:ext cx="9144000" cy="48577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72462" y="-24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2103455-4DCA-4AC9-AF9B-857BF15C8DD9}" type="slidenum">
              <a:rPr lang="pt-BR" smtClean="0"/>
              <a:pPr/>
              <a:t>50</a:t>
            </a:fld>
            <a:r>
              <a:rPr lang="pt-BR" dirty="0" smtClean="0"/>
              <a:t> de 96</a:t>
            </a:r>
            <a:endParaRPr lang="pt-BR" dirty="0"/>
          </a:p>
        </p:txBody>
      </p:sp>
      <p:sp>
        <p:nvSpPr>
          <p:cNvPr id="16" name="Rectangle 15"/>
          <p:cNvSpPr/>
          <p:nvPr/>
        </p:nvSpPr>
        <p:spPr>
          <a:xfrm>
            <a:off x="5357786" y="4857760"/>
            <a:ext cx="3643338" cy="15001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072034" y="4929198"/>
            <a:ext cx="4071966" cy="464347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Mesma</a:t>
            </a:r>
            <a:r>
              <a:rPr kumimoji="0" lang="pt-B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diferença já observada no teste anterior;</a:t>
            </a: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Char char="-"/>
              <a:tabLst/>
              <a:defRPr/>
            </a:pP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57818" y="4857760"/>
            <a:ext cx="3643338" cy="15001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072066" y="4929198"/>
            <a:ext cx="4071966" cy="464347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Ambos</a:t>
            </a:r>
            <a:r>
              <a:rPr kumimoji="0" lang="pt-B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estabilizam rapidamente;</a:t>
            </a: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Char char="-"/>
              <a:tabLst/>
              <a:defRPr/>
            </a:pP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57818" y="4857760"/>
            <a:ext cx="3643338" cy="17859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5072066" y="4857760"/>
            <a:ext cx="4071966" cy="464347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Non-strided </a:t>
            </a:r>
            <a:r>
              <a:rPr kumimoji="0" lang="pt-BR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possui</a:t>
            </a:r>
            <a:r>
              <a:rPr kumimoji="0" lang="pt-BR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melhor desempenho, mas degrada com o aumento de clientes.</a:t>
            </a:r>
            <a:endParaRPr kumimoji="0" lang="pt-B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Char char="-"/>
              <a:tabLst/>
              <a:defRPr/>
            </a:pP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78703" y="345024"/>
            <a:ext cx="965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Resultados</a:t>
            </a:r>
            <a:endParaRPr lang="pt-BR" sz="12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214282" y="214290"/>
            <a:ext cx="928694" cy="1000132"/>
            <a:chOff x="214282" y="214290"/>
            <a:chExt cx="928694" cy="1000132"/>
          </a:xfrm>
        </p:grpSpPr>
        <p:sp>
          <p:nvSpPr>
            <p:cNvPr id="15" name="Rectangle 14"/>
            <p:cNvSpPr/>
            <p:nvPr/>
          </p:nvSpPr>
          <p:spPr>
            <a:xfrm>
              <a:off x="214282" y="214290"/>
              <a:ext cx="928694" cy="100013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Oval 20"/>
            <p:cNvSpPr/>
            <p:nvPr/>
          </p:nvSpPr>
          <p:spPr>
            <a:xfrm>
              <a:off x="246306" y="245544"/>
              <a:ext cx="864646" cy="937624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build="allAtOnce"/>
      <p:bldP spid="13" grpId="0" animBg="1"/>
      <p:bldP spid="14" grpId="0" build="allAtOnce"/>
      <p:bldP spid="19" grpId="0" animBg="1"/>
      <p:bldP spid="20" grpId="0" build="allAtOnce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estu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64365" cy="685800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0" y="0"/>
            <a:ext cx="9358346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785786" y="785794"/>
            <a:ext cx="3929090" cy="15001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Box 5"/>
          <p:cNvSpPr txBox="1"/>
          <p:nvPr/>
        </p:nvSpPr>
        <p:spPr>
          <a:xfrm>
            <a:off x="8072462" y="-24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2103455-4DCA-4AC9-AF9B-857BF15C8DD9}" type="slidenum">
              <a:rPr lang="pt-BR" smtClean="0"/>
              <a:pPr/>
              <a:t>51</a:t>
            </a:fld>
            <a:r>
              <a:rPr lang="pt-BR" dirty="0" smtClean="0"/>
              <a:t> de 96</a:t>
            </a:r>
            <a:endParaRPr lang="pt-BR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571472" y="928670"/>
            <a:ext cx="4071966" cy="464347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   Lustre possui boa escalabilidade.</a:t>
            </a:r>
          </a:p>
          <a:p>
            <a:pPr>
              <a:buFontTx/>
              <a:buChar char="-"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8703" y="345024"/>
            <a:ext cx="965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Resultados</a:t>
            </a:r>
            <a:endParaRPr lang="pt-BR" sz="1200" dirty="0"/>
          </a:p>
        </p:txBody>
      </p:sp>
      <p:sp>
        <p:nvSpPr>
          <p:cNvPr id="8" name="Rectangle 7"/>
          <p:cNvSpPr/>
          <p:nvPr/>
        </p:nvSpPr>
        <p:spPr>
          <a:xfrm>
            <a:off x="4214810" y="3571876"/>
            <a:ext cx="3929090" cy="18573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143372" y="3714752"/>
            <a:ext cx="4071966" cy="464347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Exceção:</a:t>
            </a:r>
            <a:r>
              <a:rPr kumimoji="0" lang="pt-B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segmento único em arquivo compartilhado.</a:t>
            </a: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Char char="-"/>
              <a:tabLst/>
              <a:defRPr/>
            </a:pP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estu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64365" cy="685800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0" y="0"/>
            <a:ext cx="9358346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785786" y="785794"/>
            <a:ext cx="3929090" cy="28575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Box 5"/>
          <p:cNvSpPr txBox="1"/>
          <p:nvPr/>
        </p:nvSpPr>
        <p:spPr>
          <a:xfrm>
            <a:off x="8072462" y="-24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2103455-4DCA-4AC9-AF9B-857BF15C8DD9}" type="slidenum">
              <a:rPr lang="pt-BR" smtClean="0"/>
              <a:pPr/>
              <a:t>52</a:t>
            </a:fld>
            <a:r>
              <a:rPr lang="pt-BR" dirty="0" smtClean="0"/>
              <a:t> de 96</a:t>
            </a:r>
            <a:endParaRPr lang="pt-BR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571472" y="928670"/>
            <a:ext cx="4071966" cy="464347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   Leitura possui melhor desempenho que a escrita.</a:t>
            </a:r>
          </a:p>
          <a:p>
            <a:pPr algn="ctr">
              <a:buNone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~20%</a:t>
            </a:r>
          </a:p>
          <a:p>
            <a:pPr>
              <a:buFontTx/>
              <a:buChar char="-"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8703" y="345024"/>
            <a:ext cx="965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Resultados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788.jpg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3688" y="857240"/>
            <a:ext cx="7467600" cy="1143000"/>
          </a:xfrm>
        </p:spPr>
        <p:txBody>
          <a:bodyPr>
            <a:normAutofit/>
          </a:bodyPr>
          <a:lstStyle/>
          <a:p>
            <a:r>
              <a:rPr lang="pt-BR" sz="4000" dirty="0" smtClean="0">
                <a:solidFill>
                  <a:schemeClr val="tx1"/>
                </a:solidFill>
              </a:rPr>
              <a:t>Roteiro</a:t>
            </a:r>
            <a:endParaRPr lang="pt-BR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 rot="21540000">
            <a:off x="2248330" y="2006587"/>
            <a:ext cx="7500990" cy="4786346"/>
          </a:xfrm>
        </p:spPr>
        <p:txBody>
          <a:bodyPr>
            <a:normAutofit/>
          </a:bodyPr>
          <a:lstStyle/>
          <a:p>
            <a:r>
              <a:rPr lang="pt-BR" sz="3200" dirty="0" smtClean="0"/>
              <a:t>Introdução</a:t>
            </a:r>
          </a:p>
          <a:p>
            <a:endParaRPr lang="pt-BR" sz="100" dirty="0" smtClean="0"/>
          </a:p>
          <a:p>
            <a:r>
              <a:rPr lang="pt-BR" sz="3200" i="1" dirty="0" smtClean="0"/>
              <a:t>Lustre File System</a:t>
            </a:r>
          </a:p>
          <a:p>
            <a:endParaRPr lang="pt-BR" sz="100" i="1" dirty="0" smtClean="0"/>
          </a:p>
          <a:p>
            <a:r>
              <a:rPr lang="pt-BR" sz="3200" dirty="0" smtClean="0"/>
              <a:t>Testes propostos</a:t>
            </a:r>
          </a:p>
          <a:p>
            <a:endParaRPr lang="pt-BR" sz="100" dirty="0" smtClean="0"/>
          </a:p>
          <a:p>
            <a:r>
              <a:rPr lang="pt-BR" sz="3200" dirty="0" smtClean="0"/>
              <a:t>Resultados</a:t>
            </a:r>
          </a:p>
          <a:p>
            <a:endParaRPr lang="pt-BR" sz="100" dirty="0" smtClean="0"/>
          </a:p>
          <a:p>
            <a:r>
              <a:rPr lang="pt-BR" sz="3200" dirty="0" smtClean="0"/>
              <a:t>Conclusões</a:t>
            </a:r>
            <a:endParaRPr lang="pt-BR" sz="3200" dirty="0"/>
          </a:p>
        </p:txBody>
      </p:sp>
      <p:sp>
        <p:nvSpPr>
          <p:cNvPr id="10" name="Freeform 9"/>
          <p:cNvSpPr/>
          <p:nvPr/>
        </p:nvSpPr>
        <p:spPr>
          <a:xfrm>
            <a:off x="2272145" y="2105891"/>
            <a:ext cx="2663030" cy="555795"/>
          </a:xfrm>
          <a:custGeom>
            <a:avLst/>
            <a:gdLst>
              <a:gd name="connsiteX0" fmla="*/ 0 w 2663030"/>
              <a:gd name="connsiteY0" fmla="*/ 471054 h 555795"/>
              <a:gd name="connsiteX1" fmla="*/ 568037 w 2663030"/>
              <a:gd name="connsiteY1" fmla="*/ 41564 h 555795"/>
              <a:gd name="connsiteX2" fmla="*/ 609600 w 2663030"/>
              <a:gd name="connsiteY2" fmla="*/ 0 h 555795"/>
              <a:gd name="connsiteX3" fmla="*/ 554182 w 2663030"/>
              <a:gd name="connsiteY3" fmla="*/ 41564 h 555795"/>
              <a:gd name="connsiteX4" fmla="*/ 457200 w 2663030"/>
              <a:gd name="connsiteY4" fmla="*/ 207818 h 555795"/>
              <a:gd name="connsiteX5" fmla="*/ 401782 w 2663030"/>
              <a:gd name="connsiteY5" fmla="*/ 277091 h 555795"/>
              <a:gd name="connsiteX6" fmla="*/ 387928 w 2663030"/>
              <a:gd name="connsiteY6" fmla="*/ 318654 h 555795"/>
              <a:gd name="connsiteX7" fmla="*/ 360219 w 2663030"/>
              <a:gd name="connsiteY7" fmla="*/ 346364 h 555795"/>
              <a:gd name="connsiteX8" fmla="*/ 374073 w 2663030"/>
              <a:gd name="connsiteY8" fmla="*/ 387927 h 555795"/>
              <a:gd name="connsiteX9" fmla="*/ 471055 w 2663030"/>
              <a:gd name="connsiteY9" fmla="*/ 360218 h 555795"/>
              <a:gd name="connsiteX10" fmla="*/ 429491 w 2663030"/>
              <a:gd name="connsiteY10" fmla="*/ 374073 h 555795"/>
              <a:gd name="connsiteX11" fmla="*/ 568037 w 2663030"/>
              <a:gd name="connsiteY11" fmla="*/ 235527 h 555795"/>
              <a:gd name="connsiteX12" fmla="*/ 609600 w 2663030"/>
              <a:gd name="connsiteY12" fmla="*/ 207818 h 555795"/>
              <a:gd name="connsiteX13" fmla="*/ 762000 w 2663030"/>
              <a:gd name="connsiteY13" fmla="*/ 180109 h 555795"/>
              <a:gd name="connsiteX14" fmla="*/ 609600 w 2663030"/>
              <a:gd name="connsiteY14" fmla="*/ 360218 h 555795"/>
              <a:gd name="connsiteX15" fmla="*/ 568037 w 2663030"/>
              <a:gd name="connsiteY15" fmla="*/ 415636 h 555795"/>
              <a:gd name="connsiteX16" fmla="*/ 609600 w 2663030"/>
              <a:gd name="connsiteY16" fmla="*/ 387927 h 555795"/>
              <a:gd name="connsiteX17" fmla="*/ 720437 w 2663030"/>
              <a:gd name="connsiteY17" fmla="*/ 332509 h 555795"/>
              <a:gd name="connsiteX18" fmla="*/ 914400 w 2663030"/>
              <a:gd name="connsiteY18" fmla="*/ 249382 h 555795"/>
              <a:gd name="connsiteX19" fmla="*/ 900546 w 2663030"/>
              <a:gd name="connsiteY19" fmla="*/ 277091 h 555795"/>
              <a:gd name="connsiteX20" fmla="*/ 803564 w 2663030"/>
              <a:gd name="connsiteY20" fmla="*/ 498764 h 555795"/>
              <a:gd name="connsiteX21" fmla="*/ 831273 w 2663030"/>
              <a:gd name="connsiteY21" fmla="*/ 471054 h 555795"/>
              <a:gd name="connsiteX22" fmla="*/ 955964 w 2663030"/>
              <a:gd name="connsiteY22" fmla="*/ 387927 h 555795"/>
              <a:gd name="connsiteX23" fmla="*/ 1094510 w 2663030"/>
              <a:gd name="connsiteY23" fmla="*/ 193964 h 555795"/>
              <a:gd name="connsiteX24" fmla="*/ 1080655 w 2663030"/>
              <a:gd name="connsiteY24" fmla="*/ 152400 h 555795"/>
              <a:gd name="connsiteX25" fmla="*/ 1052946 w 2663030"/>
              <a:gd name="connsiteY25" fmla="*/ 193964 h 555795"/>
              <a:gd name="connsiteX26" fmla="*/ 1011382 w 2663030"/>
              <a:gd name="connsiteY26" fmla="*/ 263236 h 555795"/>
              <a:gd name="connsiteX27" fmla="*/ 969819 w 2663030"/>
              <a:gd name="connsiteY27" fmla="*/ 360218 h 555795"/>
              <a:gd name="connsiteX28" fmla="*/ 1149928 w 2663030"/>
              <a:gd name="connsiteY28" fmla="*/ 304800 h 555795"/>
              <a:gd name="connsiteX29" fmla="*/ 1219200 w 2663030"/>
              <a:gd name="connsiteY29" fmla="*/ 235527 h 555795"/>
              <a:gd name="connsiteX30" fmla="*/ 1274619 w 2663030"/>
              <a:gd name="connsiteY30" fmla="*/ 193964 h 555795"/>
              <a:gd name="connsiteX31" fmla="*/ 1163782 w 2663030"/>
              <a:gd name="connsiteY31" fmla="*/ 374073 h 555795"/>
              <a:gd name="connsiteX32" fmla="*/ 1371600 w 2663030"/>
              <a:gd name="connsiteY32" fmla="*/ 193964 h 555795"/>
              <a:gd name="connsiteX33" fmla="*/ 1427019 w 2663030"/>
              <a:gd name="connsiteY33" fmla="*/ 124691 h 555795"/>
              <a:gd name="connsiteX34" fmla="*/ 1454728 w 2663030"/>
              <a:gd name="connsiteY34" fmla="*/ 83127 h 555795"/>
              <a:gd name="connsiteX35" fmla="*/ 1413164 w 2663030"/>
              <a:gd name="connsiteY35" fmla="*/ 152400 h 555795"/>
              <a:gd name="connsiteX36" fmla="*/ 1343891 w 2663030"/>
              <a:gd name="connsiteY36" fmla="*/ 304800 h 555795"/>
              <a:gd name="connsiteX37" fmla="*/ 1357746 w 2663030"/>
              <a:gd name="connsiteY37" fmla="*/ 415636 h 555795"/>
              <a:gd name="connsiteX38" fmla="*/ 1496291 w 2663030"/>
              <a:gd name="connsiteY38" fmla="*/ 401782 h 555795"/>
              <a:gd name="connsiteX39" fmla="*/ 1704110 w 2663030"/>
              <a:gd name="connsiteY39" fmla="*/ 235527 h 555795"/>
              <a:gd name="connsiteX40" fmla="*/ 1745673 w 2663030"/>
              <a:gd name="connsiteY40" fmla="*/ 166254 h 555795"/>
              <a:gd name="connsiteX41" fmla="*/ 1704110 w 2663030"/>
              <a:gd name="connsiteY41" fmla="*/ 180109 h 555795"/>
              <a:gd name="connsiteX42" fmla="*/ 1662546 w 2663030"/>
              <a:gd name="connsiteY42" fmla="*/ 263236 h 555795"/>
              <a:gd name="connsiteX43" fmla="*/ 1607128 w 2663030"/>
              <a:gd name="connsiteY43" fmla="*/ 346364 h 555795"/>
              <a:gd name="connsiteX44" fmla="*/ 1593273 w 2663030"/>
              <a:gd name="connsiteY44" fmla="*/ 387927 h 555795"/>
              <a:gd name="connsiteX45" fmla="*/ 1731819 w 2663030"/>
              <a:gd name="connsiteY45" fmla="*/ 346364 h 555795"/>
              <a:gd name="connsiteX46" fmla="*/ 1842655 w 2663030"/>
              <a:gd name="connsiteY46" fmla="*/ 263236 h 555795"/>
              <a:gd name="connsiteX47" fmla="*/ 1884219 w 2663030"/>
              <a:gd name="connsiteY47" fmla="*/ 290945 h 555795"/>
              <a:gd name="connsiteX48" fmla="*/ 1856510 w 2663030"/>
              <a:gd name="connsiteY48" fmla="*/ 401782 h 555795"/>
              <a:gd name="connsiteX49" fmla="*/ 1995055 w 2663030"/>
              <a:gd name="connsiteY49" fmla="*/ 332509 h 555795"/>
              <a:gd name="connsiteX50" fmla="*/ 2050473 w 2663030"/>
              <a:gd name="connsiteY50" fmla="*/ 249382 h 555795"/>
              <a:gd name="connsiteX51" fmla="*/ 2078182 w 2663030"/>
              <a:gd name="connsiteY51" fmla="*/ 193964 h 555795"/>
              <a:gd name="connsiteX52" fmla="*/ 2036619 w 2663030"/>
              <a:gd name="connsiteY52" fmla="*/ 249382 h 555795"/>
              <a:gd name="connsiteX53" fmla="*/ 2008910 w 2663030"/>
              <a:gd name="connsiteY53" fmla="*/ 346364 h 555795"/>
              <a:gd name="connsiteX54" fmla="*/ 1981200 w 2663030"/>
              <a:gd name="connsiteY54" fmla="*/ 415636 h 555795"/>
              <a:gd name="connsiteX55" fmla="*/ 2008910 w 2663030"/>
              <a:gd name="connsiteY55" fmla="*/ 457200 h 555795"/>
              <a:gd name="connsiteX56" fmla="*/ 2313710 w 2663030"/>
              <a:gd name="connsiteY56" fmla="*/ 166254 h 555795"/>
              <a:gd name="connsiteX57" fmla="*/ 2327564 w 2663030"/>
              <a:gd name="connsiteY57" fmla="*/ 124691 h 555795"/>
              <a:gd name="connsiteX58" fmla="*/ 2299855 w 2663030"/>
              <a:gd name="connsiteY58" fmla="*/ 166254 h 555795"/>
              <a:gd name="connsiteX59" fmla="*/ 2272146 w 2663030"/>
              <a:gd name="connsiteY59" fmla="*/ 263236 h 555795"/>
              <a:gd name="connsiteX60" fmla="*/ 2258291 w 2663030"/>
              <a:gd name="connsiteY60" fmla="*/ 318654 h 555795"/>
              <a:gd name="connsiteX61" fmla="*/ 2369128 w 2663030"/>
              <a:gd name="connsiteY61" fmla="*/ 263236 h 555795"/>
              <a:gd name="connsiteX62" fmla="*/ 2493819 w 2663030"/>
              <a:gd name="connsiteY62" fmla="*/ 110836 h 555795"/>
              <a:gd name="connsiteX63" fmla="*/ 2466110 w 2663030"/>
              <a:gd name="connsiteY63" fmla="*/ 152400 h 555795"/>
              <a:gd name="connsiteX64" fmla="*/ 2424546 w 2663030"/>
              <a:gd name="connsiteY64" fmla="*/ 277091 h 555795"/>
              <a:gd name="connsiteX65" fmla="*/ 2438400 w 2663030"/>
              <a:gd name="connsiteY65" fmla="*/ 360218 h 555795"/>
              <a:gd name="connsiteX66" fmla="*/ 2493819 w 2663030"/>
              <a:gd name="connsiteY66" fmla="*/ 332509 h 555795"/>
              <a:gd name="connsiteX67" fmla="*/ 2660073 w 2663030"/>
              <a:gd name="connsiteY67" fmla="*/ 193964 h 555795"/>
              <a:gd name="connsiteX68" fmla="*/ 2660073 w 2663030"/>
              <a:gd name="connsiteY68" fmla="*/ 180109 h 55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663030" h="555795">
                <a:moveTo>
                  <a:pt x="0" y="471054"/>
                </a:moveTo>
                <a:cubicBezTo>
                  <a:pt x="219047" y="325024"/>
                  <a:pt x="110503" y="398663"/>
                  <a:pt x="568037" y="41564"/>
                </a:cubicBezTo>
                <a:cubicBezTo>
                  <a:pt x="583483" y="29509"/>
                  <a:pt x="629193" y="0"/>
                  <a:pt x="609600" y="0"/>
                </a:cubicBezTo>
                <a:cubicBezTo>
                  <a:pt x="586509" y="0"/>
                  <a:pt x="570510" y="25236"/>
                  <a:pt x="554182" y="41564"/>
                </a:cubicBezTo>
                <a:cubicBezTo>
                  <a:pt x="501171" y="94575"/>
                  <a:pt x="499090" y="139748"/>
                  <a:pt x="457200" y="207818"/>
                </a:cubicBezTo>
                <a:cubicBezTo>
                  <a:pt x="441702" y="233002"/>
                  <a:pt x="420255" y="254000"/>
                  <a:pt x="401782" y="277091"/>
                </a:cubicBezTo>
                <a:cubicBezTo>
                  <a:pt x="397164" y="290945"/>
                  <a:pt x="395441" y="306131"/>
                  <a:pt x="387928" y="318654"/>
                </a:cubicBezTo>
                <a:cubicBezTo>
                  <a:pt x="381208" y="329855"/>
                  <a:pt x="362781" y="333555"/>
                  <a:pt x="360219" y="346364"/>
                </a:cubicBezTo>
                <a:cubicBezTo>
                  <a:pt x="357355" y="360684"/>
                  <a:pt x="369455" y="374073"/>
                  <a:pt x="374073" y="387927"/>
                </a:cubicBezTo>
                <a:cubicBezTo>
                  <a:pt x="406400" y="378691"/>
                  <a:pt x="438438" y="368372"/>
                  <a:pt x="471055" y="360218"/>
                </a:cubicBezTo>
                <a:cubicBezTo>
                  <a:pt x="485223" y="356676"/>
                  <a:pt x="420525" y="385601"/>
                  <a:pt x="429491" y="374073"/>
                </a:cubicBezTo>
                <a:cubicBezTo>
                  <a:pt x="469588" y="322519"/>
                  <a:pt x="513695" y="271755"/>
                  <a:pt x="568037" y="235527"/>
                </a:cubicBezTo>
                <a:cubicBezTo>
                  <a:pt x="581891" y="226291"/>
                  <a:pt x="593590" y="212392"/>
                  <a:pt x="609600" y="207818"/>
                </a:cubicBezTo>
                <a:cubicBezTo>
                  <a:pt x="659246" y="193633"/>
                  <a:pt x="711200" y="189345"/>
                  <a:pt x="762000" y="180109"/>
                </a:cubicBezTo>
                <a:cubicBezTo>
                  <a:pt x="622993" y="319117"/>
                  <a:pt x="703839" y="225592"/>
                  <a:pt x="609600" y="360218"/>
                </a:cubicBezTo>
                <a:cubicBezTo>
                  <a:pt x="596358" y="379135"/>
                  <a:pt x="568037" y="392545"/>
                  <a:pt x="568037" y="415636"/>
                </a:cubicBezTo>
                <a:cubicBezTo>
                  <a:pt x="568037" y="432287"/>
                  <a:pt x="594982" y="395900"/>
                  <a:pt x="609600" y="387927"/>
                </a:cubicBezTo>
                <a:cubicBezTo>
                  <a:pt x="645863" y="368147"/>
                  <a:pt x="682833" y="349602"/>
                  <a:pt x="720437" y="332509"/>
                </a:cubicBezTo>
                <a:cubicBezTo>
                  <a:pt x="784474" y="303401"/>
                  <a:pt x="849746" y="277091"/>
                  <a:pt x="914400" y="249382"/>
                </a:cubicBezTo>
                <a:cubicBezTo>
                  <a:pt x="977068" y="186716"/>
                  <a:pt x="917014" y="244156"/>
                  <a:pt x="900546" y="277091"/>
                </a:cubicBezTo>
                <a:cubicBezTo>
                  <a:pt x="864477" y="349229"/>
                  <a:pt x="746535" y="555795"/>
                  <a:pt x="803564" y="498764"/>
                </a:cubicBezTo>
                <a:cubicBezTo>
                  <a:pt x="812800" y="489527"/>
                  <a:pt x="820709" y="478737"/>
                  <a:pt x="831273" y="471054"/>
                </a:cubicBezTo>
                <a:cubicBezTo>
                  <a:pt x="871672" y="441673"/>
                  <a:pt x="918215" y="420643"/>
                  <a:pt x="955964" y="387927"/>
                </a:cubicBezTo>
                <a:cubicBezTo>
                  <a:pt x="1026858" y="326485"/>
                  <a:pt x="1049853" y="272113"/>
                  <a:pt x="1094510" y="193964"/>
                </a:cubicBezTo>
                <a:cubicBezTo>
                  <a:pt x="1089892" y="180109"/>
                  <a:pt x="1095259" y="152400"/>
                  <a:pt x="1080655" y="152400"/>
                </a:cubicBezTo>
                <a:cubicBezTo>
                  <a:pt x="1064004" y="152400"/>
                  <a:pt x="1061771" y="179844"/>
                  <a:pt x="1052946" y="193964"/>
                </a:cubicBezTo>
                <a:cubicBezTo>
                  <a:pt x="1038674" y="216799"/>
                  <a:pt x="1023425" y="239151"/>
                  <a:pt x="1011382" y="263236"/>
                </a:cubicBezTo>
                <a:cubicBezTo>
                  <a:pt x="995653" y="294694"/>
                  <a:pt x="936131" y="350112"/>
                  <a:pt x="969819" y="360218"/>
                </a:cubicBezTo>
                <a:lnTo>
                  <a:pt x="1149928" y="304800"/>
                </a:lnTo>
                <a:cubicBezTo>
                  <a:pt x="1173019" y="281709"/>
                  <a:pt x="1194793" y="257222"/>
                  <a:pt x="1219200" y="235527"/>
                </a:cubicBezTo>
                <a:cubicBezTo>
                  <a:pt x="1236458" y="220186"/>
                  <a:pt x="1274619" y="170873"/>
                  <a:pt x="1274619" y="193964"/>
                </a:cubicBezTo>
                <a:cubicBezTo>
                  <a:pt x="1274619" y="213251"/>
                  <a:pt x="1118966" y="351665"/>
                  <a:pt x="1163782" y="374073"/>
                </a:cubicBezTo>
                <a:cubicBezTo>
                  <a:pt x="1187887" y="386125"/>
                  <a:pt x="1364028" y="202224"/>
                  <a:pt x="1371600" y="193964"/>
                </a:cubicBezTo>
                <a:cubicBezTo>
                  <a:pt x="1391582" y="172166"/>
                  <a:pt x="1409276" y="148348"/>
                  <a:pt x="1427019" y="124691"/>
                </a:cubicBezTo>
                <a:cubicBezTo>
                  <a:pt x="1437010" y="111370"/>
                  <a:pt x="1462175" y="68234"/>
                  <a:pt x="1454728" y="83127"/>
                </a:cubicBezTo>
                <a:cubicBezTo>
                  <a:pt x="1442685" y="107212"/>
                  <a:pt x="1425207" y="128314"/>
                  <a:pt x="1413164" y="152400"/>
                </a:cubicBezTo>
                <a:cubicBezTo>
                  <a:pt x="1388209" y="202311"/>
                  <a:pt x="1366982" y="254000"/>
                  <a:pt x="1343891" y="304800"/>
                </a:cubicBezTo>
                <a:cubicBezTo>
                  <a:pt x="1348509" y="341745"/>
                  <a:pt x="1326334" y="395647"/>
                  <a:pt x="1357746" y="415636"/>
                </a:cubicBezTo>
                <a:cubicBezTo>
                  <a:pt x="1396902" y="440553"/>
                  <a:pt x="1453035" y="418604"/>
                  <a:pt x="1496291" y="401782"/>
                </a:cubicBezTo>
                <a:cubicBezTo>
                  <a:pt x="1518693" y="393070"/>
                  <a:pt x="1685000" y="256549"/>
                  <a:pt x="1704110" y="235527"/>
                </a:cubicBezTo>
                <a:cubicBezTo>
                  <a:pt x="1722224" y="215602"/>
                  <a:pt x="1745673" y="193182"/>
                  <a:pt x="1745673" y="166254"/>
                </a:cubicBezTo>
                <a:cubicBezTo>
                  <a:pt x="1745673" y="151650"/>
                  <a:pt x="1717964" y="175491"/>
                  <a:pt x="1704110" y="180109"/>
                </a:cubicBezTo>
                <a:cubicBezTo>
                  <a:pt x="1690255" y="207818"/>
                  <a:pt x="1678156" y="236476"/>
                  <a:pt x="1662546" y="263236"/>
                </a:cubicBezTo>
                <a:cubicBezTo>
                  <a:pt x="1645766" y="292002"/>
                  <a:pt x="1623301" y="317253"/>
                  <a:pt x="1607128" y="346364"/>
                </a:cubicBezTo>
                <a:cubicBezTo>
                  <a:pt x="1600036" y="359130"/>
                  <a:pt x="1578669" y="387927"/>
                  <a:pt x="1593273" y="387927"/>
                </a:cubicBezTo>
                <a:cubicBezTo>
                  <a:pt x="1641488" y="387927"/>
                  <a:pt x="1685637" y="360218"/>
                  <a:pt x="1731819" y="346364"/>
                </a:cubicBezTo>
                <a:cubicBezTo>
                  <a:pt x="1768764" y="318655"/>
                  <a:pt x="1807756" y="293482"/>
                  <a:pt x="1842655" y="263236"/>
                </a:cubicBezTo>
                <a:cubicBezTo>
                  <a:pt x="1985102" y="139781"/>
                  <a:pt x="1944970" y="118816"/>
                  <a:pt x="1884219" y="290945"/>
                </a:cubicBezTo>
                <a:cubicBezTo>
                  <a:pt x="1871544" y="326857"/>
                  <a:pt x="1820852" y="388410"/>
                  <a:pt x="1856510" y="401782"/>
                </a:cubicBezTo>
                <a:cubicBezTo>
                  <a:pt x="1904855" y="419912"/>
                  <a:pt x="1948873" y="355600"/>
                  <a:pt x="1995055" y="332509"/>
                </a:cubicBezTo>
                <a:cubicBezTo>
                  <a:pt x="2013528" y="304800"/>
                  <a:pt x="2033339" y="277938"/>
                  <a:pt x="2050473" y="249382"/>
                </a:cubicBezTo>
                <a:cubicBezTo>
                  <a:pt x="2061099" y="231672"/>
                  <a:pt x="2098835" y="193964"/>
                  <a:pt x="2078182" y="193964"/>
                </a:cubicBezTo>
                <a:cubicBezTo>
                  <a:pt x="2055091" y="193964"/>
                  <a:pt x="2050473" y="230909"/>
                  <a:pt x="2036619" y="249382"/>
                </a:cubicBezTo>
                <a:cubicBezTo>
                  <a:pt x="2027383" y="281709"/>
                  <a:pt x="2019542" y="314468"/>
                  <a:pt x="2008910" y="346364"/>
                </a:cubicBezTo>
                <a:cubicBezTo>
                  <a:pt x="2001045" y="369957"/>
                  <a:pt x="1981200" y="390766"/>
                  <a:pt x="1981200" y="415636"/>
                </a:cubicBezTo>
                <a:cubicBezTo>
                  <a:pt x="1981200" y="432287"/>
                  <a:pt x="1999673" y="443345"/>
                  <a:pt x="2008910" y="457200"/>
                </a:cubicBezTo>
                <a:cubicBezTo>
                  <a:pt x="2245095" y="254754"/>
                  <a:pt x="2146299" y="354591"/>
                  <a:pt x="2313710" y="166254"/>
                </a:cubicBezTo>
                <a:cubicBezTo>
                  <a:pt x="2318328" y="152400"/>
                  <a:pt x="2342168" y="124691"/>
                  <a:pt x="2327564" y="124691"/>
                </a:cubicBezTo>
                <a:cubicBezTo>
                  <a:pt x="2310913" y="124691"/>
                  <a:pt x="2306039" y="150794"/>
                  <a:pt x="2299855" y="166254"/>
                </a:cubicBezTo>
                <a:cubicBezTo>
                  <a:pt x="2287369" y="197470"/>
                  <a:pt x="2280992" y="230800"/>
                  <a:pt x="2272146" y="263236"/>
                </a:cubicBezTo>
                <a:cubicBezTo>
                  <a:pt x="2267136" y="281606"/>
                  <a:pt x="2239250" y="318654"/>
                  <a:pt x="2258291" y="318654"/>
                </a:cubicBezTo>
                <a:cubicBezTo>
                  <a:pt x="2299597" y="318654"/>
                  <a:pt x="2332182" y="281709"/>
                  <a:pt x="2369128" y="263236"/>
                </a:cubicBezTo>
                <a:cubicBezTo>
                  <a:pt x="2410692" y="212436"/>
                  <a:pt x="2530227" y="56223"/>
                  <a:pt x="2493819" y="110836"/>
                </a:cubicBezTo>
                <a:cubicBezTo>
                  <a:pt x="2484583" y="124691"/>
                  <a:pt x="2472514" y="137030"/>
                  <a:pt x="2466110" y="152400"/>
                </a:cubicBezTo>
                <a:cubicBezTo>
                  <a:pt x="2449259" y="192842"/>
                  <a:pt x="2438401" y="235527"/>
                  <a:pt x="2424546" y="277091"/>
                </a:cubicBezTo>
                <a:cubicBezTo>
                  <a:pt x="2429164" y="304800"/>
                  <a:pt x="2416464" y="342670"/>
                  <a:pt x="2438400" y="360218"/>
                </a:cubicBezTo>
                <a:cubicBezTo>
                  <a:pt x="2454528" y="373120"/>
                  <a:pt x="2476395" y="343597"/>
                  <a:pt x="2493819" y="332509"/>
                </a:cubicBezTo>
                <a:cubicBezTo>
                  <a:pt x="2558257" y="291503"/>
                  <a:pt x="2611301" y="252490"/>
                  <a:pt x="2660073" y="193964"/>
                </a:cubicBezTo>
                <a:cubicBezTo>
                  <a:pt x="2663030" y="190416"/>
                  <a:pt x="2660073" y="184727"/>
                  <a:pt x="2660073" y="180109"/>
                </a:cubicBezTo>
              </a:path>
            </a:pathLst>
          </a:cu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reeform 5"/>
          <p:cNvSpPr/>
          <p:nvPr/>
        </p:nvSpPr>
        <p:spPr>
          <a:xfrm>
            <a:off x="2394065" y="2760011"/>
            <a:ext cx="3790604" cy="502612"/>
          </a:xfrm>
          <a:custGeom>
            <a:avLst/>
            <a:gdLst>
              <a:gd name="connsiteX0" fmla="*/ 0 w 3790604"/>
              <a:gd name="connsiteY0" fmla="*/ 348949 h 502612"/>
              <a:gd name="connsiteX1" fmla="*/ 349135 w 3790604"/>
              <a:gd name="connsiteY1" fmla="*/ 249196 h 502612"/>
              <a:gd name="connsiteX2" fmla="*/ 299259 w 3790604"/>
              <a:gd name="connsiteY2" fmla="*/ 315698 h 502612"/>
              <a:gd name="connsiteX3" fmla="*/ 399011 w 3790604"/>
              <a:gd name="connsiteY3" fmla="*/ 348949 h 502612"/>
              <a:gd name="connsiteX4" fmla="*/ 498764 w 3790604"/>
              <a:gd name="connsiteY4" fmla="*/ 282447 h 502612"/>
              <a:gd name="connsiteX5" fmla="*/ 548640 w 3790604"/>
              <a:gd name="connsiteY5" fmla="*/ 232571 h 502612"/>
              <a:gd name="connsiteX6" fmla="*/ 532015 w 3790604"/>
              <a:gd name="connsiteY6" fmla="*/ 33065 h 502612"/>
              <a:gd name="connsiteX7" fmla="*/ 482139 w 3790604"/>
              <a:gd name="connsiteY7" fmla="*/ 49691 h 502612"/>
              <a:gd name="connsiteX8" fmla="*/ 415637 w 3790604"/>
              <a:gd name="connsiteY8" fmla="*/ 66316 h 502612"/>
              <a:gd name="connsiteX9" fmla="*/ 299259 w 3790604"/>
              <a:gd name="connsiteY9" fmla="*/ 232571 h 502612"/>
              <a:gd name="connsiteX10" fmla="*/ 315884 w 3790604"/>
              <a:gd name="connsiteY10" fmla="*/ 332324 h 502612"/>
              <a:gd name="connsiteX11" fmla="*/ 515390 w 3790604"/>
              <a:gd name="connsiteY11" fmla="*/ 315698 h 502612"/>
              <a:gd name="connsiteX12" fmla="*/ 581891 w 3790604"/>
              <a:gd name="connsiteY12" fmla="*/ 249196 h 502612"/>
              <a:gd name="connsiteX13" fmla="*/ 648393 w 3790604"/>
              <a:gd name="connsiteY13" fmla="*/ 199320 h 502612"/>
              <a:gd name="connsiteX14" fmla="*/ 698270 w 3790604"/>
              <a:gd name="connsiteY14" fmla="*/ 166069 h 502612"/>
              <a:gd name="connsiteX15" fmla="*/ 631768 w 3790604"/>
              <a:gd name="connsiteY15" fmla="*/ 182694 h 502612"/>
              <a:gd name="connsiteX16" fmla="*/ 615142 w 3790604"/>
              <a:gd name="connsiteY16" fmla="*/ 282447 h 502612"/>
              <a:gd name="connsiteX17" fmla="*/ 897775 w 3790604"/>
              <a:gd name="connsiteY17" fmla="*/ 332324 h 502612"/>
              <a:gd name="connsiteX18" fmla="*/ 1047404 w 3790604"/>
              <a:gd name="connsiteY18" fmla="*/ 265822 h 502612"/>
              <a:gd name="connsiteX19" fmla="*/ 1130531 w 3790604"/>
              <a:gd name="connsiteY19" fmla="*/ 166069 h 502612"/>
              <a:gd name="connsiteX20" fmla="*/ 1147157 w 3790604"/>
              <a:gd name="connsiteY20" fmla="*/ 116193 h 502612"/>
              <a:gd name="connsiteX21" fmla="*/ 1080655 w 3790604"/>
              <a:gd name="connsiteY21" fmla="*/ 132818 h 502612"/>
              <a:gd name="connsiteX22" fmla="*/ 1047404 w 3790604"/>
              <a:gd name="connsiteY22" fmla="*/ 215945 h 502612"/>
              <a:gd name="connsiteX23" fmla="*/ 997528 w 3790604"/>
              <a:gd name="connsiteY23" fmla="*/ 315698 h 502612"/>
              <a:gd name="connsiteX24" fmla="*/ 1030779 w 3790604"/>
              <a:gd name="connsiteY24" fmla="*/ 398825 h 502612"/>
              <a:gd name="connsiteX25" fmla="*/ 1363288 w 3790604"/>
              <a:gd name="connsiteY25" fmla="*/ 232571 h 502612"/>
              <a:gd name="connsiteX26" fmla="*/ 1379913 w 3790604"/>
              <a:gd name="connsiteY26" fmla="*/ 182694 h 502612"/>
              <a:gd name="connsiteX27" fmla="*/ 1413164 w 3790604"/>
              <a:gd name="connsiteY27" fmla="*/ 116193 h 502612"/>
              <a:gd name="connsiteX28" fmla="*/ 1396539 w 3790604"/>
              <a:gd name="connsiteY28" fmla="*/ 33065 h 502612"/>
              <a:gd name="connsiteX29" fmla="*/ 1246910 w 3790604"/>
              <a:gd name="connsiteY29" fmla="*/ 166069 h 502612"/>
              <a:gd name="connsiteX30" fmla="*/ 1230284 w 3790604"/>
              <a:gd name="connsiteY30" fmla="*/ 315698 h 502612"/>
              <a:gd name="connsiteX31" fmla="*/ 1246910 w 3790604"/>
              <a:gd name="connsiteY31" fmla="*/ 365574 h 502612"/>
              <a:gd name="connsiteX32" fmla="*/ 1346662 w 3790604"/>
              <a:gd name="connsiteY32" fmla="*/ 432076 h 502612"/>
              <a:gd name="connsiteX33" fmla="*/ 1512917 w 3790604"/>
              <a:gd name="connsiteY33" fmla="*/ 398825 h 502612"/>
              <a:gd name="connsiteX34" fmla="*/ 1695797 w 3790604"/>
              <a:gd name="connsiteY34" fmla="*/ 232571 h 502612"/>
              <a:gd name="connsiteX35" fmla="*/ 1679171 w 3790604"/>
              <a:gd name="connsiteY35" fmla="*/ 182694 h 502612"/>
              <a:gd name="connsiteX36" fmla="*/ 1529542 w 3790604"/>
              <a:gd name="connsiteY36" fmla="*/ 315698 h 502612"/>
              <a:gd name="connsiteX37" fmla="*/ 1712422 w 3790604"/>
              <a:gd name="connsiteY37" fmla="*/ 315698 h 502612"/>
              <a:gd name="connsiteX38" fmla="*/ 1928553 w 3790604"/>
              <a:gd name="connsiteY38" fmla="*/ 116193 h 502612"/>
              <a:gd name="connsiteX39" fmla="*/ 1945179 w 3790604"/>
              <a:gd name="connsiteY39" fmla="*/ 49691 h 502612"/>
              <a:gd name="connsiteX40" fmla="*/ 1911928 w 3790604"/>
              <a:gd name="connsiteY40" fmla="*/ 99567 h 502612"/>
              <a:gd name="connsiteX41" fmla="*/ 1878677 w 3790604"/>
              <a:gd name="connsiteY41" fmla="*/ 182694 h 502612"/>
              <a:gd name="connsiteX42" fmla="*/ 1878677 w 3790604"/>
              <a:gd name="connsiteY42" fmla="*/ 448702 h 502612"/>
              <a:gd name="connsiteX43" fmla="*/ 2177935 w 3790604"/>
              <a:gd name="connsiteY43" fmla="*/ 282447 h 502612"/>
              <a:gd name="connsiteX44" fmla="*/ 2211186 w 3790604"/>
              <a:gd name="connsiteY44" fmla="*/ 99567 h 502612"/>
              <a:gd name="connsiteX45" fmla="*/ 2161310 w 3790604"/>
              <a:gd name="connsiteY45" fmla="*/ 132818 h 502612"/>
              <a:gd name="connsiteX46" fmla="*/ 2044931 w 3790604"/>
              <a:gd name="connsiteY46" fmla="*/ 282447 h 502612"/>
              <a:gd name="connsiteX47" fmla="*/ 2011680 w 3790604"/>
              <a:gd name="connsiteY47" fmla="*/ 332324 h 502612"/>
              <a:gd name="connsiteX48" fmla="*/ 2294313 w 3790604"/>
              <a:gd name="connsiteY48" fmla="*/ 199320 h 502612"/>
              <a:gd name="connsiteX49" fmla="*/ 2377440 w 3790604"/>
              <a:gd name="connsiteY49" fmla="*/ 116193 h 502612"/>
              <a:gd name="connsiteX50" fmla="*/ 2410691 w 3790604"/>
              <a:gd name="connsiteY50" fmla="*/ 66316 h 502612"/>
              <a:gd name="connsiteX51" fmla="*/ 2327564 w 3790604"/>
              <a:gd name="connsiteY51" fmla="*/ 232571 h 502612"/>
              <a:gd name="connsiteX52" fmla="*/ 2294313 w 3790604"/>
              <a:gd name="connsiteY52" fmla="*/ 315698 h 502612"/>
              <a:gd name="connsiteX53" fmla="*/ 2310939 w 3790604"/>
              <a:gd name="connsiteY53" fmla="*/ 265822 h 502612"/>
              <a:gd name="connsiteX54" fmla="*/ 2394066 w 3790604"/>
              <a:gd name="connsiteY54" fmla="*/ 215945 h 502612"/>
              <a:gd name="connsiteX55" fmla="*/ 2493819 w 3790604"/>
              <a:gd name="connsiteY55" fmla="*/ 132818 h 502612"/>
              <a:gd name="connsiteX56" fmla="*/ 2527070 w 3790604"/>
              <a:gd name="connsiteY56" fmla="*/ 66316 h 502612"/>
              <a:gd name="connsiteX57" fmla="*/ 2477193 w 3790604"/>
              <a:gd name="connsiteY57" fmla="*/ 116193 h 502612"/>
              <a:gd name="connsiteX58" fmla="*/ 2427317 w 3790604"/>
              <a:gd name="connsiteY58" fmla="*/ 265822 h 502612"/>
              <a:gd name="connsiteX59" fmla="*/ 2377440 w 3790604"/>
              <a:gd name="connsiteY59" fmla="*/ 365574 h 502612"/>
              <a:gd name="connsiteX60" fmla="*/ 2360815 w 3790604"/>
              <a:gd name="connsiteY60" fmla="*/ 415451 h 502612"/>
              <a:gd name="connsiteX61" fmla="*/ 2493819 w 3790604"/>
              <a:gd name="connsiteY61" fmla="*/ 299073 h 502612"/>
              <a:gd name="connsiteX62" fmla="*/ 2660073 w 3790604"/>
              <a:gd name="connsiteY62" fmla="*/ 99567 h 502612"/>
              <a:gd name="connsiteX63" fmla="*/ 2626822 w 3790604"/>
              <a:gd name="connsiteY63" fmla="*/ 232571 h 502612"/>
              <a:gd name="connsiteX64" fmla="*/ 2527070 w 3790604"/>
              <a:gd name="connsiteY64" fmla="*/ 432076 h 502612"/>
              <a:gd name="connsiteX65" fmla="*/ 2643448 w 3790604"/>
              <a:gd name="connsiteY65" fmla="*/ 82942 h 502612"/>
              <a:gd name="connsiteX66" fmla="*/ 2626822 w 3790604"/>
              <a:gd name="connsiteY66" fmla="*/ 99567 h 502612"/>
              <a:gd name="connsiteX67" fmla="*/ 2527070 w 3790604"/>
              <a:gd name="connsiteY67" fmla="*/ 398825 h 502612"/>
              <a:gd name="connsiteX68" fmla="*/ 2543695 w 3790604"/>
              <a:gd name="connsiteY68" fmla="*/ 348949 h 502612"/>
              <a:gd name="connsiteX69" fmla="*/ 2610197 w 3790604"/>
              <a:gd name="connsiteY69" fmla="*/ 232571 h 502612"/>
              <a:gd name="connsiteX70" fmla="*/ 2759826 w 3790604"/>
              <a:gd name="connsiteY70" fmla="*/ 33065 h 502612"/>
              <a:gd name="connsiteX71" fmla="*/ 2693324 w 3790604"/>
              <a:gd name="connsiteY71" fmla="*/ 315698 h 502612"/>
              <a:gd name="connsiteX72" fmla="*/ 2626822 w 3790604"/>
              <a:gd name="connsiteY72" fmla="*/ 398825 h 502612"/>
              <a:gd name="connsiteX73" fmla="*/ 2676699 w 3790604"/>
              <a:gd name="connsiteY73" fmla="*/ 282447 h 502612"/>
              <a:gd name="connsiteX74" fmla="*/ 2793077 w 3790604"/>
              <a:gd name="connsiteY74" fmla="*/ 149444 h 502612"/>
              <a:gd name="connsiteX75" fmla="*/ 2826328 w 3790604"/>
              <a:gd name="connsiteY75" fmla="*/ 99567 h 502612"/>
              <a:gd name="connsiteX76" fmla="*/ 2793077 w 3790604"/>
              <a:gd name="connsiteY76" fmla="*/ 265822 h 502612"/>
              <a:gd name="connsiteX77" fmla="*/ 2776451 w 3790604"/>
              <a:gd name="connsiteY77" fmla="*/ 398825 h 502612"/>
              <a:gd name="connsiteX78" fmla="*/ 2859579 w 3790604"/>
              <a:gd name="connsiteY78" fmla="*/ 332324 h 502612"/>
              <a:gd name="connsiteX79" fmla="*/ 2942706 w 3790604"/>
              <a:gd name="connsiteY79" fmla="*/ 232571 h 502612"/>
              <a:gd name="connsiteX80" fmla="*/ 3059084 w 3790604"/>
              <a:gd name="connsiteY80" fmla="*/ 49691 h 502612"/>
              <a:gd name="connsiteX81" fmla="*/ 3025833 w 3790604"/>
              <a:gd name="connsiteY81" fmla="*/ 265822 h 502612"/>
              <a:gd name="connsiteX82" fmla="*/ 3042459 w 3790604"/>
              <a:gd name="connsiteY82" fmla="*/ 398825 h 502612"/>
              <a:gd name="connsiteX83" fmla="*/ 3142211 w 3790604"/>
              <a:gd name="connsiteY83" fmla="*/ 282447 h 502612"/>
              <a:gd name="connsiteX84" fmla="*/ 3275215 w 3790604"/>
              <a:gd name="connsiteY84" fmla="*/ 82942 h 502612"/>
              <a:gd name="connsiteX85" fmla="*/ 3291840 w 3790604"/>
              <a:gd name="connsiteY85" fmla="*/ 182694 h 502612"/>
              <a:gd name="connsiteX86" fmla="*/ 3275215 w 3790604"/>
              <a:gd name="connsiteY86" fmla="*/ 398825 h 502612"/>
              <a:gd name="connsiteX87" fmla="*/ 3308466 w 3790604"/>
              <a:gd name="connsiteY87" fmla="*/ 332324 h 502612"/>
              <a:gd name="connsiteX88" fmla="*/ 3358342 w 3790604"/>
              <a:gd name="connsiteY88" fmla="*/ 215945 h 502612"/>
              <a:gd name="connsiteX89" fmla="*/ 3374968 w 3790604"/>
              <a:gd name="connsiteY89" fmla="*/ 132818 h 502612"/>
              <a:gd name="connsiteX90" fmla="*/ 3408219 w 3790604"/>
              <a:gd name="connsiteY90" fmla="*/ 33065 h 502612"/>
              <a:gd name="connsiteX91" fmla="*/ 3441470 w 3790604"/>
              <a:gd name="connsiteY91" fmla="*/ 232571 h 502612"/>
              <a:gd name="connsiteX92" fmla="*/ 3458095 w 3790604"/>
              <a:gd name="connsiteY92" fmla="*/ 448702 h 502612"/>
              <a:gd name="connsiteX93" fmla="*/ 3491346 w 3790604"/>
              <a:gd name="connsiteY93" fmla="*/ 382200 h 502612"/>
              <a:gd name="connsiteX94" fmla="*/ 3657600 w 3790604"/>
              <a:gd name="connsiteY94" fmla="*/ 199320 h 502612"/>
              <a:gd name="connsiteX95" fmla="*/ 3690851 w 3790604"/>
              <a:gd name="connsiteY95" fmla="*/ 249196 h 502612"/>
              <a:gd name="connsiteX96" fmla="*/ 3740728 w 3790604"/>
              <a:gd name="connsiteY96" fmla="*/ 332324 h 502612"/>
              <a:gd name="connsiteX97" fmla="*/ 3773979 w 3790604"/>
              <a:gd name="connsiteY97" fmla="*/ 265822 h 502612"/>
              <a:gd name="connsiteX98" fmla="*/ 3790604 w 3790604"/>
              <a:gd name="connsiteY98" fmla="*/ 265822 h 502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3790604" h="502612">
                <a:moveTo>
                  <a:pt x="0" y="348949"/>
                </a:moveTo>
                <a:cubicBezTo>
                  <a:pt x="714497" y="42737"/>
                  <a:pt x="532551" y="65780"/>
                  <a:pt x="349135" y="249196"/>
                </a:cubicBezTo>
                <a:cubicBezTo>
                  <a:pt x="329542" y="268789"/>
                  <a:pt x="315884" y="293531"/>
                  <a:pt x="299259" y="315698"/>
                </a:cubicBezTo>
                <a:cubicBezTo>
                  <a:pt x="332510" y="326782"/>
                  <a:pt x="364136" y="345461"/>
                  <a:pt x="399011" y="348949"/>
                </a:cubicBezTo>
                <a:cubicBezTo>
                  <a:pt x="473895" y="356438"/>
                  <a:pt x="462461" y="326011"/>
                  <a:pt x="498764" y="282447"/>
                </a:cubicBezTo>
                <a:cubicBezTo>
                  <a:pt x="513816" y="264385"/>
                  <a:pt x="532015" y="249196"/>
                  <a:pt x="548640" y="232571"/>
                </a:cubicBezTo>
                <a:cubicBezTo>
                  <a:pt x="555806" y="182413"/>
                  <a:pt x="590239" y="79644"/>
                  <a:pt x="532015" y="33065"/>
                </a:cubicBezTo>
                <a:cubicBezTo>
                  <a:pt x="518331" y="22117"/>
                  <a:pt x="498989" y="44877"/>
                  <a:pt x="482139" y="49691"/>
                </a:cubicBezTo>
                <a:cubicBezTo>
                  <a:pt x="460169" y="55968"/>
                  <a:pt x="437804" y="60774"/>
                  <a:pt x="415637" y="66316"/>
                </a:cubicBezTo>
                <a:cubicBezTo>
                  <a:pt x="366046" y="115907"/>
                  <a:pt x="316847" y="156357"/>
                  <a:pt x="299259" y="232571"/>
                </a:cubicBezTo>
                <a:cubicBezTo>
                  <a:pt x="291679" y="265417"/>
                  <a:pt x="310342" y="299073"/>
                  <a:pt x="315884" y="332324"/>
                </a:cubicBezTo>
                <a:cubicBezTo>
                  <a:pt x="382386" y="326782"/>
                  <a:pt x="451695" y="335603"/>
                  <a:pt x="515390" y="315698"/>
                </a:cubicBezTo>
                <a:cubicBezTo>
                  <a:pt x="545312" y="306347"/>
                  <a:pt x="558298" y="269840"/>
                  <a:pt x="581891" y="249196"/>
                </a:cubicBezTo>
                <a:cubicBezTo>
                  <a:pt x="602744" y="230949"/>
                  <a:pt x="625845" y="215425"/>
                  <a:pt x="648393" y="199320"/>
                </a:cubicBezTo>
                <a:cubicBezTo>
                  <a:pt x="664653" y="187706"/>
                  <a:pt x="712399" y="180198"/>
                  <a:pt x="698270" y="166069"/>
                </a:cubicBezTo>
                <a:cubicBezTo>
                  <a:pt x="682113" y="149911"/>
                  <a:pt x="653935" y="177152"/>
                  <a:pt x="631768" y="182694"/>
                </a:cubicBezTo>
                <a:cubicBezTo>
                  <a:pt x="626226" y="215945"/>
                  <a:pt x="600067" y="252296"/>
                  <a:pt x="615142" y="282447"/>
                </a:cubicBezTo>
                <a:cubicBezTo>
                  <a:pt x="692604" y="437373"/>
                  <a:pt x="776396" y="377042"/>
                  <a:pt x="897775" y="332324"/>
                </a:cubicBezTo>
                <a:cubicBezTo>
                  <a:pt x="948990" y="313455"/>
                  <a:pt x="997528" y="287989"/>
                  <a:pt x="1047404" y="265822"/>
                </a:cubicBezTo>
                <a:cubicBezTo>
                  <a:pt x="1075113" y="232571"/>
                  <a:pt x="1106522" y="202083"/>
                  <a:pt x="1130531" y="166069"/>
                </a:cubicBezTo>
                <a:cubicBezTo>
                  <a:pt x="1140252" y="151488"/>
                  <a:pt x="1161738" y="125914"/>
                  <a:pt x="1147157" y="116193"/>
                </a:cubicBezTo>
                <a:cubicBezTo>
                  <a:pt x="1128145" y="103518"/>
                  <a:pt x="1102822" y="127276"/>
                  <a:pt x="1080655" y="132818"/>
                </a:cubicBezTo>
                <a:cubicBezTo>
                  <a:pt x="1069571" y="160527"/>
                  <a:pt x="1059753" y="188776"/>
                  <a:pt x="1047404" y="215945"/>
                </a:cubicBezTo>
                <a:cubicBezTo>
                  <a:pt x="1032021" y="249789"/>
                  <a:pt x="1000894" y="278675"/>
                  <a:pt x="997528" y="315698"/>
                </a:cubicBezTo>
                <a:cubicBezTo>
                  <a:pt x="994826" y="345419"/>
                  <a:pt x="1019695" y="371116"/>
                  <a:pt x="1030779" y="398825"/>
                </a:cubicBezTo>
                <a:cubicBezTo>
                  <a:pt x="1174150" y="346691"/>
                  <a:pt x="1248260" y="336097"/>
                  <a:pt x="1363288" y="232571"/>
                </a:cubicBezTo>
                <a:cubicBezTo>
                  <a:pt x="1376314" y="220847"/>
                  <a:pt x="1373010" y="198802"/>
                  <a:pt x="1379913" y="182694"/>
                </a:cubicBezTo>
                <a:cubicBezTo>
                  <a:pt x="1389676" y="159914"/>
                  <a:pt x="1402080" y="138360"/>
                  <a:pt x="1413164" y="116193"/>
                </a:cubicBezTo>
                <a:cubicBezTo>
                  <a:pt x="1407622" y="88484"/>
                  <a:pt x="1421814" y="45702"/>
                  <a:pt x="1396539" y="33065"/>
                </a:cubicBezTo>
                <a:cubicBezTo>
                  <a:pt x="1330411" y="0"/>
                  <a:pt x="1257517" y="150158"/>
                  <a:pt x="1246910" y="166069"/>
                </a:cubicBezTo>
                <a:cubicBezTo>
                  <a:pt x="1241368" y="215945"/>
                  <a:pt x="1230284" y="265515"/>
                  <a:pt x="1230284" y="315698"/>
                </a:cubicBezTo>
                <a:cubicBezTo>
                  <a:pt x="1230284" y="333223"/>
                  <a:pt x="1234518" y="353182"/>
                  <a:pt x="1246910" y="365574"/>
                </a:cubicBezTo>
                <a:cubicBezTo>
                  <a:pt x="1275168" y="393832"/>
                  <a:pt x="1313411" y="409909"/>
                  <a:pt x="1346662" y="432076"/>
                </a:cubicBezTo>
                <a:cubicBezTo>
                  <a:pt x="1402080" y="420992"/>
                  <a:pt x="1461272" y="421778"/>
                  <a:pt x="1512917" y="398825"/>
                </a:cubicBezTo>
                <a:cubicBezTo>
                  <a:pt x="1614747" y="353567"/>
                  <a:pt x="1639340" y="307847"/>
                  <a:pt x="1695797" y="232571"/>
                </a:cubicBezTo>
                <a:cubicBezTo>
                  <a:pt x="1690255" y="215945"/>
                  <a:pt x="1696696" y="182694"/>
                  <a:pt x="1679171" y="182694"/>
                </a:cubicBezTo>
                <a:cubicBezTo>
                  <a:pt x="1620124" y="182694"/>
                  <a:pt x="1556374" y="282158"/>
                  <a:pt x="1529542" y="315698"/>
                </a:cubicBezTo>
                <a:cubicBezTo>
                  <a:pt x="1499866" y="434404"/>
                  <a:pt x="1479121" y="437903"/>
                  <a:pt x="1712422" y="315698"/>
                </a:cubicBezTo>
                <a:cubicBezTo>
                  <a:pt x="1827936" y="255191"/>
                  <a:pt x="1857468" y="205049"/>
                  <a:pt x="1928553" y="116193"/>
                </a:cubicBezTo>
                <a:cubicBezTo>
                  <a:pt x="1934095" y="94026"/>
                  <a:pt x="1961336" y="65849"/>
                  <a:pt x="1945179" y="49691"/>
                </a:cubicBezTo>
                <a:cubicBezTo>
                  <a:pt x="1931051" y="35562"/>
                  <a:pt x="1920864" y="81695"/>
                  <a:pt x="1911928" y="99567"/>
                </a:cubicBezTo>
                <a:cubicBezTo>
                  <a:pt x="1898581" y="126260"/>
                  <a:pt x="1889761" y="154985"/>
                  <a:pt x="1878677" y="182694"/>
                </a:cubicBezTo>
                <a:cubicBezTo>
                  <a:pt x="1876566" y="199584"/>
                  <a:pt x="1836452" y="431812"/>
                  <a:pt x="1878677" y="448702"/>
                </a:cubicBezTo>
                <a:cubicBezTo>
                  <a:pt x="1921262" y="465736"/>
                  <a:pt x="2160615" y="293993"/>
                  <a:pt x="2177935" y="282447"/>
                </a:cubicBezTo>
                <a:cubicBezTo>
                  <a:pt x="2205724" y="236132"/>
                  <a:pt x="2274257" y="162638"/>
                  <a:pt x="2211186" y="99567"/>
                </a:cubicBezTo>
                <a:cubicBezTo>
                  <a:pt x="2197057" y="85438"/>
                  <a:pt x="2174751" y="118033"/>
                  <a:pt x="2161310" y="132818"/>
                </a:cubicBezTo>
                <a:cubicBezTo>
                  <a:pt x="2118806" y="179572"/>
                  <a:pt x="2079980" y="229872"/>
                  <a:pt x="2044931" y="282447"/>
                </a:cubicBezTo>
                <a:cubicBezTo>
                  <a:pt x="2033847" y="299073"/>
                  <a:pt x="1992724" y="338643"/>
                  <a:pt x="2011680" y="332324"/>
                </a:cubicBezTo>
                <a:cubicBezTo>
                  <a:pt x="2110458" y="299398"/>
                  <a:pt x="2294313" y="199320"/>
                  <a:pt x="2294313" y="199320"/>
                </a:cubicBezTo>
                <a:cubicBezTo>
                  <a:pt x="2322022" y="171611"/>
                  <a:pt x="2351636" y="145684"/>
                  <a:pt x="2377440" y="116193"/>
                </a:cubicBezTo>
                <a:cubicBezTo>
                  <a:pt x="2390598" y="101155"/>
                  <a:pt x="2418562" y="47950"/>
                  <a:pt x="2410691" y="66316"/>
                </a:cubicBezTo>
                <a:cubicBezTo>
                  <a:pt x="2386284" y="123266"/>
                  <a:pt x="2350575" y="175043"/>
                  <a:pt x="2327564" y="232571"/>
                </a:cubicBezTo>
                <a:cubicBezTo>
                  <a:pt x="2316480" y="260280"/>
                  <a:pt x="2307659" y="289005"/>
                  <a:pt x="2294313" y="315698"/>
                </a:cubicBezTo>
                <a:cubicBezTo>
                  <a:pt x="2286476" y="331373"/>
                  <a:pt x="2298547" y="278214"/>
                  <a:pt x="2310939" y="265822"/>
                </a:cubicBezTo>
                <a:cubicBezTo>
                  <a:pt x="2333789" y="242972"/>
                  <a:pt x="2367932" y="234951"/>
                  <a:pt x="2394066" y="215945"/>
                </a:cubicBezTo>
                <a:cubicBezTo>
                  <a:pt x="2429070" y="190487"/>
                  <a:pt x="2460568" y="160527"/>
                  <a:pt x="2493819" y="132818"/>
                </a:cubicBezTo>
                <a:cubicBezTo>
                  <a:pt x="2504903" y="110651"/>
                  <a:pt x="2544595" y="83840"/>
                  <a:pt x="2527070" y="66316"/>
                </a:cubicBezTo>
                <a:cubicBezTo>
                  <a:pt x="2510444" y="49691"/>
                  <a:pt x="2487708" y="95163"/>
                  <a:pt x="2477193" y="116193"/>
                </a:cubicBezTo>
                <a:cubicBezTo>
                  <a:pt x="2453681" y="163217"/>
                  <a:pt x="2446843" y="217008"/>
                  <a:pt x="2427317" y="265822"/>
                </a:cubicBezTo>
                <a:cubicBezTo>
                  <a:pt x="2413510" y="300339"/>
                  <a:pt x="2392538" y="331603"/>
                  <a:pt x="2377440" y="365574"/>
                </a:cubicBezTo>
                <a:cubicBezTo>
                  <a:pt x="2370322" y="381588"/>
                  <a:pt x="2345599" y="424146"/>
                  <a:pt x="2360815" y="415451"/>
                </a:cubicBezTo>
                <a:cubicBezTo>
                  <a:pt x="2411964" y="386224"/>
                  <a:pt x="2450752" y="339269"/>
                  <a:pt x="2493819" y="299073"/>
                </a:cubicBezTo>
                <a:cubicBezTo>
                  <a:pt x="2620388" y="180942"/>
                  <a:pt x="2589427" y="217311"/>
                  <a:pt x="2660073" y="99567"/>
                </a:cubicBezTo>
                <a:cubicBezTo>
                  <a:pt x="2648989" y="143902"/>
                  <a:pt x="2643794" y="190140"/>
                  <a:pt x="2626822" y="232571"/>
                </a:cubicBezTo>
                <a:cubicBezTo>
                  <a:pt x="2599209" y="301604"/>
                  <a:pt x="2503558" y="502612"/>
                  <a:pt x="2527070" y="432076"/>
                </a:cubicBezTo>
                <a:lnTo>
                  <a:pt x="2643448" y="82942"/>
                </a:lnTo>
                <a:cubicBezTo>
                  <a:pt x="2667913" y="9548"/>
                  <a:pt x="2667907" y="17398"/>
                  <a:pt x="2626822" y="99567"/>
                </a:cubicBezTo>
                <a:cubicBezTo>
                  <a:pt x="2589899" y="265721"/>
                  <a:pt x="2605596" y="241771"/>
                  <a:pt x="2527070" y="398825"/>
                </a:cubicBezTo>
                <a:cubicBezTo>
                  <a:pt x="2519233" y="414500"/>
                  <a:pt x="2535858" y="364623"/>
                  <a:pt x="2543695" y="348949"/>
                </a:cubicBezTo>
                <a:cubicBezTo>
                  <a:pt x="2563676" y="308986"/>
                  <a:pt x="2584967" y="269445"/>
                  <a:pt x="2610197" y="232571"/>
                </a:cubicBezTo>
                <a:cubicBezTo>
                  <a:pt x="2657138" y="163965"/>
                  <a:pt x="2759826" y="33065"/>
                  <a:pt x="2759826" y="33065"/>
                </a:cubicBezTo>
                <a:cubicBezTo>
                  <a:pt x="2752826" y="68063"/>
                  <a:pt x="2717713" y="266921"/>
                  <a:pt x="2693324" y="315698"/>
                </a:cubicBezTo>
                <a:cubicBezTo>
                  <a:pt x="2677455" y="347437"/>
                  <a:pt x="2642691" y="430564"/>
                  <a:pt x="2626822" y="398825"/>
                </a:cubicBezTo>
                <a:cubicBezTo>
                  <a:pt x="2607948" y="361075"/>
                  <a:pt x="2653288" y="317564"/>
                  <a:pt x="2676699" y="282447"/>
                </a:cubicBezTo>
                <a:cubicBezTo>
                  <a:pt x="2709377" y="233431"/>
                  <a:pt x="2755773" y="195038"/>
                  <a:pt x="2793077" y="149444"/>
                </a:cubicBezTo>
                <a:cubicBezTo>
                  <a:pt x="2805730" y="133979"/>
                  <a:pt x="2815244" y="116193"/>
                  <a:pt x="2826328" y="99567"/>
                </a:cubicBezTo>
                <a:cubicBezTo>
                  <a:pt x="2826328" y="99567"/>
                  <a:pt x="2802368" y="210075"/>
                  <a:pt x="2793077" y="265822"/>
                </a:cubicBezTo>
                <a:cubicBezTo>
                  <a:pt x="2785732" y="309893"/>
                  <a:pt x="2744858" y="367232"/>
                  <a:pt x="2776451" y="398825"/>
                </a:cubicBezTo>
                <a:cubicBezTo>
                  <a:pt x="2801543" y="423917"/>
                  <a:pt x="2834487" y="357416"/>
                  <a:pt x="2859579" y="332324"/>
                </a:cubicBezTo>
                <a:cubicBezTo>
                  <a:pt x="2890185" y="301718"/>
                  <a:pt x="2916316" y="266878"/>
                  <a:pt x="2942706" y="232571"/>
                </a:cubicBezTo>
                <a:cubicBezTo>
                  <a:pt x="3026305" y="123891"/>
                  <a:pt x="3011757" y="144346"/>
                  <a:pt x="3059084" y="49691"/>
                </a:cubicBezTo>
                <a:cubicBezTo>
                  <a:pt x="3048000" y="121735"/>
                  <a:pt x="3029300" y="193013"/>
                  <a:pt x="3025833" y="265822"/>
                </a:cubicBezTo>
                <a:cubicBezTo>
                  <a:pt x="3023708" y="310451"/>
                  <a:pt x="2998229" y="392507"/>
                  <a:pt x="3042459" y="398825"/>
                </a:cubicBezTo>
                <a:cubicBezTo>
                  <a:pt x="3093038" y="406050"/>
                  <a:pt x="3111903" y="323580"/>
                  <a:pt x="3142211" y="282447"/>
                </a:cubicBezTo>
                <a:cubicBezTo>
                  <a:pt x="3189623" y="218103"/>
                  <a:pt x="3275215" y="82942"/>
                  <a:pt x="3275215" y="82942"/>
                </a:cubicBezTo>
                <a:cubicBezTo>
                  <a:pt x="3280757" y="116193"/>
                  <a:pt x="3291840" y="148985"/>
                  <a:pt x="3291840" y="182694"/>
                </a:cubicBezTo>
                <a:cubicBezTo>
                  <a:pt x="3291840" y="254950"/>
                  <a:pt x="3267235" y="327010"/>
                  <a:pt x="3275215" y="398825"/>
                </a:cubicBezTo>
                <a:cubicBezTo>
                  <a:pt x="3277952" y="423457"/>
                  <a:pt x="3298211" y="354886"/>
                  <a:pt x="3308466" y="332324"/>
                </a:cubicBezTo>
                <a:cubicBezTo>
                  <a:pt x="3325931" y="293902"/>
                  <a:pt x="3341717" y="254738"/>
                  <a:pt x="3358342" y="215945"/>
                </a:cubicBezTo>
                <a:cubicBezTo>
                  <a:pt x="3363884" y="188236"/>
                  <a:pt x="3367533" y="160080"/>
                  <a:pt x="3374968" y="132818"/>
                </a:cubicBezTo>
                <a:cubicBezTo>
                  <a:pt x="3384190" y="99003"/>
                  <a:pt x="3388777" y="3902"/>
                  <a:pt x="3408219" y="33065"/>
                </a:cubicBezTo>
                <a:cubicBezTo>
                  <a:pt x="3445617" y="89161"/>
                  <a:pt x="3430386" y="166069"/>
                  <a:pt x="3441470" y="232571"/>
                </a:cubicBezTo>
                <a:cubicBezTo>
                  <a:pt x="3447012" y="304615"/>
                  <a:pt x="3435246" y="380153"/>
                  <a:pt x="3458095" y="448702"/>
                </a:cubicBezTo>
                <a:cubicBezTo>
                  <a:pt x="3465932" y="472214"/>
                  <a:pt x="3477598" y="402821"/>
                  <a:pt x="3491346" y="382200"/>
                </a:cubicBezTo>
                <a:cubicBezTo>
                  <a:pt x="3539283" y="310295"/>
                  <a:pt x="3596286" y="260634"/>
                  <a:pt x="3657600" y="199320"/>
                </a:cubicBezTo>
                <a:cubicBezTo>
                  <a:pt x="3668684" y="215945"/>
                  <a:pt x="3680261" y="232252"/>
                  <a:pt x="3690851" y="249196"/>
                </a:cubicBezTo>
                <a:cubicBezTo>
                  <a:pt x="3707978" y="276599"/>
                  <a:pt x="3709041" y="325986"/>
                  <a:pt x="3740728" y="332324"/>
                </a:cubicBezTo>
                <a:cubicBezTo>
                  <a:pt x="3765031" y="337185"/>
                  <a:pt x="3759109" y="285649"/>
                  <a:pt x="3773979" y="265822"/>
                </a:cubicBezTo>
                <a:cubicBezTo>
                  <a:pt x="3777304" y="261389"/>
                  <a:pt x="3785062" y="265822"/>
                  <a:pt x="3790604" y="265822"/>
                </a:cubicBezTo>
              </a:path>
            </a:pathLst>
          </a:cu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Freeform 6"/>
          <p:cNvSpPr/>
          <p:nvPr/>
        </p:nvSpPr>
        <p:spPr>
          <a:xfrm>
            <a:off x="2374232" y="3294310"/>
            <a:ext cx="3389208" cy="686154"/>
          </a:xfrm>
          <a:custGeom>
            <a:avLst/>
            <a:gdLst>
              <a:gd name="connsiteX0" fmla="*/ 0 w 3389208"/>
              <a:gd name="connsiteY0" fmla="*/ 523711 h 686154"/>
              <a:gd name="connsiteX1" fmla="*/ 385010 w 3389208"/>
              <a:gd name="connsiteY1" fmla="*/ 443501 h 686154"/>
              <a:gd name="connsiteX2" fmla="*/ 641684 w 3389208"/>
              <a:gd name="connsiteY2" fmla="*/ 331206 h 686154"/>
              <a:gd name="connsiteX3" fmla="*/ 657726 w 3389208"/>
              <a:gd name="connsiteY3" fmla="*/ 267037 h 686154"/>
              <a:gd name="connsiteX4" fmla="*/ 513347 w 3389208"/>
              <a:gd name="connsiteY4" fmla="*/ 299122 h 686154"/>
              <a:gd name="connsiteX5" fmla="*/ 561473 w 3389208"/>
              <a:gd name="connsiteY5" fmla="*/ 250995 h 686154"/>
              <a:gd name="connsiteX6" fmla="*/ 465221 w 3389208"/>
              <a:gd name="connsiteY6" fmla="*/ 250995 h 686154"/>
              <a:gd name="connsiteX7" fmla="*/ 497305 w 3389208"/>
              <a:gd name="connsiteY7" fmla="*/ 331206 h 686154"/>
              <a:gd name="connsiteX8" fmla="*/ 753979 w 3389208"/>
              <a:gd name="connsiteY8" fmla="*/ 218911 h 686154"/>
              <a:gd name="connsiteX9" fmla="*/ 689810 w 3389208"/>
              <a:gd name="connsiteY9" fmla="*/ 267037 h 686154"/>
              <a:gd name="connsiteX10" fmla="*/ 625642 w 3389208"/>
              <a:gd name="connsiteY10" fmla="*/ 363290 h 686154"/>
              <a:gd name="connsiteX11" fmla="*/ 577515 w 3389208"/>
              <a:gd name="connsiteY11" fmla="*/ 459543 h 686154"/>
              <a:gd name="connsiteX12" fmla="*/ 994610 w 3389208"/>
              <a:gd name="connsiteY12" fmla="*/ 138701 h 686154"/>
              <a:gd name="connsiteX13" fmla="*/ 1058779 w 3389208"/>
              <a:gd name="connsiteY13" fmla="*/ 74532 h 686154"/>
              <a:gd name="connsiteX14" fmla="*/ 866273 w 3389208"/>
              <a:gd name="connsiteY14" fmla="*/ 299122 h 686154"/>
              <a:gd name="connsiteX15" fmla="*/ 802105 w 3389208"/>
              <a:gd name="connsiteY15" fmla="*/ 379332 h 686154"/>
              <a:gd name="connsiteX16" fmla="*/ 1155031 w 3389208"/>
              <a:gd name="connsiteY16" fmla="*/ 218911 h 686154"/>
              <a:gd name="connsiteX17" fmla="*/ 1251284 w 3389208"/>
              <a:gd name="connsiteY17" fmla="*/ 186827 h 686154"/>
              <a:gd name="connsiteX18" fmla="*/ 1058779 w 3389208"/>
              <a:gd name="connsiteY18" fmla="*/ 395374 h 686154"/>
              <a:gd name="connsiteX19" fmla="*/ 978568 w 3389208"/>
              <a:gd name="connsiteY19" fmla="*/ 491627 h 686154"/>
              <a:gd name="connsiteX20" fmla="*/ 1058779 w 3389208"/>
              <a:gd name="connsiteY20" fmla="*/ 475585 h 686154"/>
              <a:gd name="connsiteX21" fmla="*/ 1524000 w 3389208"/>
              <a:gd name="connsiteY21" fmla="*/ 267037 h 686154"/>
              <a:gd name="connsiteX22" fmla="*/ 1491915 w 3389208"/>
              <a:gd name="connsiteY22" fmla="*/ 315164 h 686154"/>
              <a:gd name="connsiteX23" fmla="*/ 1299410 w 3389208"/>
              <a:gd name="connsiteY23" fmla="*/ 571837 h 686154"/>
              <a:gd name="connsiteX24" fmla="*/ 1572126 w 3389208"/>
              <a:gd name="connsiteY24" fmla="*/ 427458 h 686154"/>
              <a:gd name="connsiteX25" fmla="*/ 1620252 w 3389208"/>
              <a:gd name="connsiteY25" fmla="*/ 379332 h 686154"/>
              <a:gd name="connsiteX26" fmla="*/ 1572126 w 3389208"/>
              <a:gd name="connsiteY26" fmla="*/ 395374 h 686154"/>
              <a:gd name="connsiteX27" fmla="*/ 1507957 w 3389208"/>
              <a:gd name="connsiteY27" fmla="*/ 443501 h 686154"/>
              <a:gd name="connsiteX28" fmla="*/ 1459831 w 3389208"/>
              <a:gd name="connsiteY28" fmla="*/ 491627 h 686154"/>
              <a:gd name="connsiteX29" fmla="*/ 1620252 w 3389208"/>
              <a:gd name="connsiteY29" fmla="*/ 443501 h 686154"/>
              <a:gd name="connsiteX30" fmla="*/ 1844842 w 3389208"/>
              <a:gd name="connsiteY30" fmla="*/ 283079 h 686154"/>
              <a:gd name="connsiteX31" fmla="*/ 1668379 w 3389208"/>
              <a:gd name="connsiteY31" fmla="*/ 491627 h 686154"/>
              <a:gd name="connsiteX32" fmla="*/ 1620252 w 3389208"/>
              <a:gd name="connsiteY32" fmla="*/ 587879 h 686154"/>
              <a:gd name="connsiteX33" fmla="*/ 1780673 w 3389208"/>
              <a:gd name="connsiteY33" fmla="*/ 539753 h 686154"/>
              <a:gd name="connsiteX34" fmla="*/ 2005263 w 3389208"/>
              <a:gd name="connsiteY34" fmla="*/ 411416 h 686154"/>
              <a:gd name="connsiteX35" fmla="*/ 2133600 w 3389208"/>
              <a:gd name="connsiteY35" fmla="*/ 315164 h 686154"/>
              <a:gd name="connsiteX36" fmla="*/ 2117557 w 3389208"/>
              <a:gd name="connsiteY36" fmla="*/ 267037 h 686154"/>
              <a:gd name="connsiteX37" fmla="*/ 2085473 w 3389208"/>
              <a:gd name="connsiteY37" fmla="*/ 315164 h 686154"/>
              <a:gd name="connsiteX38" fmla="*/ 2021305 w 3389208"/>
              <a:gd name="connsiteY38" fmla="*/ 379332 h 686154"/>
              <a:gd name="connsiteX39" fmla="*/ 1957136 w 3389208"/>
              <a:gd name="connsiteY39" fmla="*/ 523711 h 686154"/>
              <a:gd name="connsiteX40" fmla="*/ 2005263 w 3389208"/>
              <a:gd name="connsiteY40" fmla="*/ 603922 h 686154"/>
              <a:gd name="connsiteX41" fmla="*/ 2117557 w 3389208"/>
              <a:gd name="connsiteY41" fmla="*/ 555795 h 686154"/>
              <a:gd name="connsiteX42" fmla="*/ 2277979 w 3389208"/>
              <a:gd name="connsiteY42" fmla="*/ 443501 h 686154"/>
              <a:gd name="connsiteX43" fmla="*/ 2342147 w 3389208"/>
              <a:gd name="connsiteY43" fmla="*/ 379332 h 686154"/>
              <a:gd name="connsiteX44" fmla="*/ 2213810 w 3389208"/>
              <a:gd name="connsiteY44" fmla="*/ 443501 h 686154"/>
              <a:gd name="connsiteX45" fmla="*/ 2133600 w 3389208"/>
              <a:gd name="connsiteY45" fmla="*/ 539753 h 686154"/>
              <a:gd name="connsiteX46" fmla="*/ 2117557 w 3389208"/>
              <a:gd name="connsiteY46" fmla="*/ 587879 h 686154"/>
              <a:gd name="connsiteX47" fmla="*/ 2374231 w 3389208"/>
              <a:gd name="connsiteY47" fmla="*/ 379332 h 686154"/>
              <a:gd name="connsiteX48" fmla="*/ 2310063 w 3389208"/>
              <a:gd name="connsiteY48" fmla="*/ 475585 h 686154"/>
              <a:gd name="connsiteX49" fmla="*/ 2261936 w 3389208"/>
              <a:gd name="connsiteY49" fmla="*/ 603922 h 686154"/>
              <a:gd name="connsiteX50" fmla="*/ 2358189 w 3389208"/>
              <a:gd name="connsiteY50" fmla="*/ 571837 h 686154"/>
              <a:gd name="connsiteX51" fmla="*/ 2518610 w 3389208"/>
              <a:gd name="connsiteY51" fmla="*/ 443501 h 686154"/>
              <a:gd name="connsiteX52" fmla="*/ 2598821 w 3389208"/>
              <a:gd name="connsiteY52" fmla="*/ 363290 h 686154"/>
              <a:gd name="connsiteX53" fmla="*/ 2550694 w 3389208"/>
              <a:gd name="connsiteY53" fmla="*/ 507669 h 686154"/>
              <a:gd name="connsiteX54" fmla="*/ 2518610 w 3389208"/>
              <a:gd name="connsiteY54" fmla="*/ 619964 h 686154"/>
              <a:gd name="connsiteX55" fmla="*/ 2566736 w 3389208"/>
              <a:gd name="connsiteY55" fmla="*/ 668090 h 686154"/>
              <a:gd name="connsiteX56" fmla="*/ 2839452 w 3389208"/>
              <a:gd name="connsiteY56" fmla="*/ 475585 h 686154"/>
              <a:gd name="connsiteX57" fmla="*/ 2903621 w 3389208"/>
              <a:gd name="connsiteY57" fmla="*/ 379332 h 686154"/>
              <a:gd name="connsiteX58" fmla="*/ 2839452 w 3389208"/>
              <a:gd name="connsiteY58" fmla="*/ 443501 h 686154"/>
              <a:gd name="connsiteX59" fmla="*/ 2823410 w 3389208"/>
              <a:gd name="connsiteY59" fmla="*/ 603922 h 686154"/>
              <a:gd name="connsiteX60" fmla="*/ 2951747 w 3389208"/>
              <a:gd name="connsiteY60" fmla="*/ 443501 h 686154"/>
              <a:gd name="connsiteX61" fmla="*/ 2983831 w 3389208"/>
              <a:gd name="connsiteY61" fmla="*/ 379332 h 686154"/>
              <a:gd name="connsiteX62" fmla="*/ 2903621 w 3389208"/>
              <a:gd name="connsiteY62" fmla="*/ 427458 h 686154"/>
              <a:gd name="connsiteX63" fmla="*/ 2871536 w 3389208"/>
              <a:gd name="connsiteY63" fmla="*/ 571837 h 686154"/>
              <a:gd name="connsiteX64" fmla="*/ 2951747 w 3389208"/>
              <a:gd name="connsiteY64" fmla="*/ 555795 h 686154"/>
              <a:gd name="connsiteX65" fmla="*/ 3080084 w 3389208"/>
              <a:gd name="connsiteY65" fmla="*/ 411416 h 686154"/>
              <a:gd name="connsiteX66" fmla="*/ 3064042 w 3389208"/>
              <a:gd name="connsiteY66" fmla="*/ 507669 h 686154"/>
              <a:gd name="connsiteX67" fmla="*/ 3320715 w 3389208"/>
              <a:gd name="connsiteY67" fmla="*/ 507669 h 686154"/>
              <a:gd name="connsiteX68" fmla="*/ 3384884 w 3389208"/>
              <a:gd name="connsiteY68" fmla="*/ 459543 h 686154"/>
              <a:gd name="connsiteX69" fmla="*/ 3336757 w 3389208"/>
              <a:gd name="connsiteY69" fmla="*/ 411416 h 686154"/>
              <a:gd name="connsiteX70" fmla="*/ 3192379 w 3389208"/>
              <a:gd name="connsiteY70" fmla="*/ 379332 h 686154"/>
              <a:gd name="connsiteX71" fmla="*/ 2951747 w 3389208"/>
              <a:gd name="connsiteY71" fmla="*/ 347248 h 686154"/>
              <a:gd name="connsiteX72" fmla="*/ 2823410 w 3389208"/>
              <a:gd name="connsiteY72" fmla="*/ 363290 h 686154"/>
              <a:gd name="connsiteX73" fmla="*/ 2759242 w 3389208"/>
              <a:gd name="connsiteY73" fmla="*/ 411416 h 686154"/>
              <a:gd name="connsiteX74" fmla="*/ 2662989 w 3389208"/>
              <a:gd name="connsiteY74" fmla="*/ 475585 h 686154"/>
              <a:gd name="connsiteX75" fmla="*/ 2454442 w 3389208"/>
              <a:gd name="connsiteY75" fmla="*/ 636006 h 686154"/>
              <a:gd name="connsiteX76" fmla="*/ 2406315 w 3389208"/>
              <a:gd name="connsiteY76" fmla="*/ 571837 h 686154"/>
              <a:gd name="connsiteX77" fmla="*/ 2342147 w 3389208"/>
              <a:gd name="connsiteY77" fmla="*/ 539753 h 686154"/>
              <a:gd name="connsiteX78" fmla="*/ 2438400 w 3389208"/>
              <a:gd name="connsiteY78" fmla="*/ 523711 h 686154"/>
              <a:gd name="connsiteX79" fmla="*/ 2999873 w 3389208"/>
              <a:gd name="connsiteY79" fmla="*/ 411416 h 686154"/>
              <a:gd name="connsiteX80" fmla="*/ 3272589 w 3389208"/>
              <a:gd name="connsiteY80" fmla="*/ 347248 h 686154"/>
              <a:gd name="connsiteX81" fmla="*/ 3240505 w 3389208"/>
              <a:gd name="connsiteY81" fmla="*/ 299122 h 686154"/>
              <a:gd name="connsiteX82" fmla="*/ 2903621 w 3389208"/>
              <a:gd name="connsiteY82" fmla="*/ 170785 h 686154"/>
              <a:gd name="connsiteX83" fmla="*/ 2342147 w 3389208"/>
              <a:gd name="connsiteY83" fmla="*/ 379332 h 686154"/>
              <a:gd name="connsiteX84" fmla="*/ 2149642 w 3389208"/>
              <a:gd name="connsiteY84" fmla="*/ 443501 h 686154"/>
              <a:gd name="connsiteX85" fmla="*/ 2085473 w 3389208"/>
              <a:gd name="connsiteY85" fmla="*/ 459543 h 686154"/>
              <a:gd name="connsiteX86" fmla="*/ 2021305 w 3389208"/>
              <a:gd name="connsiteY86" fmla="*/ 459543 h 686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389208" h="686154">
                <a:moveTo>
                  <a:pt x="0" y="523711"/>
                </a:moveTo>
                <a:cubicBezTo>
                  <a:pt x="128337" y="496974"/>
                  <a:pt x="259446" y="481170"/>
                  <a:pt x="385010" y="443501"/>
                </a:cubicBezTo>
                <a:cubicBezTo>
                  <a:pt x="474459" y="416666"/>
                  <a:pt x="563278" y="381939"/>
                  <a:pt x="641684" y="331206"/>
                </a:cubicBezTo>
                <a:cubicBezTo>
                  <a:pt x="660195" y="319228"/>
                  <a:pt x="679116" y="272384"/>
                  <a:pt x="657726" y="267037"/>
                </a:cubicBezTo>
                <a:cubicBezTo>
                  <a:pt x="609898" y="255080"/>
                  <a:pt x="561473" y="288427"/>
                  <a:pt x="513347" y="299122"/>
                </a:cubicBezTo>
                <a:cubicBezTo>
                  <a:pt x="403245" y="365182"/>
                  <a:pt x="380816" y="382382"/>
                  <a:pt x="561473" y="250995"/>
                </a:cubicBezTo>
                <a:cubicBezTo>
                  <a:pt x="639921" y="193942"/>
                  <a:pt x="655781" y="208649"/>
                  <a:pt x="465221" y="250995"/>
                </a:cubicBezTo>
                <a:cubicBezTo>
                  <a:pt x="454618" y="259478"/>
                  <a:pt x="241640" y="397901"/>
                  <a:pt x="497305" y="331206"/>
                </a:cubicBezTo>
                <a:cubicBezTo>
                  <a:pt x="587669" y="307633"/>
                  <a:pt x="669788" y="259323"/>
                  <a:pt x="753979" y="218911"/>
                </a:cubicBezTo>
                <a:cubicBezTo>
                  <a:pt x="849312" y="173151"/>
                  <a:pt x="1123747" y="0"/>
                  <a:pt x="689810" y="267037"/>
                </a:cubicBezTo>
                <a:cubicBezTo>
                  <a:pt x="668421" y="299121"/>
                  <a:pt x="649153" y="332726"/>
                  <a:pt x="625642" y="363290"/>
                </a:cubicBezTo>
                <a:cubicBezTo>
                  <a:pt x="533179" y="483492"/>
                  <a:pt x="477544" y="492867"/>
                  <a:pt x="577515" y="459543"/>
                </a:cubicBezTo>
                <a:cubicBezTo>
                  <a:pt x="716547" y="352596"/>
                  <a:pt x="870579" y="262732"/>
                  <a:pt x="994610" y="138701"/>
                </a:cubicBezTo>
                <a:cubicBezTo>
                  <a:pt x="1016000" y="117311"/>
                  <a:pt x="1085835" y="61004"/>
                  <a:pt x="1058779" y="74532"/>
                </a:cubicBezTo>
                <a:cubicBezTo>
                  <a:pt x="960618" y="123613"/>
                  <a:pt x="926797" y="214388"/>
                  <a:pt x="866273" y="299122"/>
                </a:cubicBezTo>
                <a:cubicBezTo>
                  <a:pt x="846372" y="326984"/>
                  <a:pt x="769115" y="388496"/>
                  <a:pt x="802105" y="379332"/>
                </a:cubicBezTo>
                <a:cubicBezTo>
                  <a:pt x="926615" y="344746"/>
                  <a:pt x="1032437" y="259775"/>
                  <a:pt x="1155031" y="218911"/>
                </a:cubicBezTo>
                <a:lnTo>
                  <a:pt x="1251284" y="186827"/>
                </a:lnTo>
                <a:cubicBezTo>
                  <a:pt x="1077716" y="335599"/>
                  <a:pt x="1192228" y="221890"/>
                  <a:pt x="1058779" y="395374"/>
                </a:cubicBezTo>
                <a:cubicBezTo>
                  <a:pt x="1033315" y="428478"/>
                  <a:pt x="978568" y="449863"/>
                  <a:pt x="978568" y="491627"/>
                </a:cubicBezTo>
                <a:cubicBezTo>
                  <a:pt x="978568" y="518893"/>
                  <a:pt x="1032042" y="480932"/>
                  <a:pt x="1058779" y="475585"/>
                </a:cubicBezTo>
                <a:lnTo>
                  <a:pt x="1524000" y="267037"/>
                </a:lnTo>
                <a:cubicBezTo>
                  <a:pt x="1513305" y="283079"/>
                  <a:pt x="1503752" y="299945"/>
                  <a:pt x="1491915" y="315164"/>
                </a:cubicBezTo>
                <a:cubicBezTo>
                  <a:pt x="1467116" y="347049"/>
                  <a:pt x="1283745" y="556172"/>
                  <a:pt x="1299410" y="571837"/>
                </a:cubicBezTo>
                <a:cubicBezTo>
                  <a:pt x="1343271" y="615698"/>
                  <a:pt x="1526415" y="467455"/>
                  <a:pt x="1572126" y="427458"/>
                </a:cubicBezTo>
                <a:cubicBezTo>
                  <a:pt x="1589200" y="412519"/>
                  <a:pt x="1620252" y="402019"/>
                  <a:pt x="1620252" y="379332"/>
                </a:cubicBezTo>
                <a:cubicBezTo>
                  <a:pt x="1620252" y="362422"/>
                  <a:pt x="1588168" y="390027"/>
                  <a:pt x="1572126" y="395374"/>
                </a:cubicBezTo>
                <a:cubicBezTo>
                  <a:pt x="1550736" y="411416"/>
                  <a:pt x="1528257" y="426101"/>
                  <a:pt x="1507957" y="443501"/>
                </a:cubicBezTo>
                <a:cubicBezTo>
                  <a:pt x="1490732" y="458265"/>
                  <a:pt x="1437144" y="491627"/>
                  <a:pt x="1459831" y="491627"/>
                </a:cubicBezTo>
                <a:cubicBezTo>
                  <a:pt x="1515659" y="491627"/>
                  <a:pt x="1566778" y="459543"/>
                  <a:pt x="1620252" y="443501"/>
                </a:cubicBezTo>
                <a:cubicBezTo>
                  <a:pt x="1695115" y="390027"/>
                  <a:pt x="1904269" y="212847"/>
                  <a:pt x="1844842" y="283079"/>
                </a:cubicBezTo>
                <a:cubicBezTo>
                  <a:pt x="1786021" y="352595"/>
                  <a:pt x="1709104" y="410179"/>
                  <a:pt x="1668379" y="491627"/>
                </a:cubicBezTo>
                <a:cubicBezTo>
                  <a:pt x="1652337" y="523711"/>
                  <a:pt x="1587281" y="573749"/>
                  <a:pt x="1620252" y="587879"/>
                </a:cubicBezTo>
                <a:cubicBezTo>
                  <a:pt x="1671566" y="609871"/>
                  <a:pt x="1729922" y="563014"/>
                  <a:pt x="1780673" y="539753"/>
                </a:cubicBezTo>
                <a:cubicBezTo>
                  <a:pt x="1859056" y="503827"/>
                  <a:pt x="1932519" y="457707"/>
                  <a:pt x="2005263" y="411416"/>
                </a:cubicBezTo>
                <a:cubicBezTo>
                  <a:pt x="2050377" y="382707"/>
                  <a:pt x="2090821" y="347248"/>
                  <a:pt x="2133600" y="315164"/>
                </a:cubicBezTo>
                <a:cubicBezTo>
                  <a:pt x="2128252" y="299122"/>
                  <a:pt x="2134467" y="267037"/>
                  <a:pt x="2117557" y="267037"/>
                </a:cubicBezTo>
                <a:cubicBezTo>
                  <a:pt x="2098277" y="267037"/>
                  <a:pt x="2098020" y="300525"/>
                  <a:pt x="2085473" y="315164"/>
                </a:cubicBezTo>
                <a:cubicBezTo>
                  <a:pt x="2065787" y="338131"/>
                  <a:pt x="2042694" y="357943"/>
                  <a:pt x="2021305" y="379332"/>
                </a:cubicBezTo>
                <a:cubicBezTo>
                  <a:pt x="1999915" y="427458"/>
                  <a:pt x="1960888" y="471179"/>
                  <a:pt x="1957136" y="523711"/>
                </a:cubicBezTo>
                <a:cubicBezTo>
                  <a:pt x="1954915" y="554812"/>
                  <a:pt x="1974688" y="597807"/>
                  <a:pt x="2005263" y="603922"/>
                </a:cubicBezTo>
                <a:cubicBezTo>
                  <a:pt x="2045196" y="611909"/>
                  <a:pt x="2082455" y="576443"/>
                  <a:pt x="2117557" y="555795"/>
                </a:cubicBezTo>
                <a:cubicBezTo>
                  <a:pt x="2173818" y="522700"/>
                  <a:pt x="2226654" y="483828"/>
                  <a:pt x="2277979" y="443501"/>
                </a:cubicBezTo>
                <a:cubicBezTo>
                  <a:pt x="2301765" y="424812"/>
                  <a:pt x="2372396" y="379332"/>
                  <a:pt x="2342147" y="379332"/>
                </a:cubicBezTo>
                <a:cubicBezTo>
                  <a:pt x="2294319" y="379332"/>
                  <a:pt x="2256589" y="422111"/>
                  <a:pt x="2213810" y="443501"/>
                </a:cubicBezTo>
                <a:cubicBezTo>
                  <a:pt x="2187073" y="475585"/>
                  <a:pt x="2156767" y="505003"/>
                  <a:pt x="2133600" y="539753"/>
                </a:cubicBezTo>
                <a:cubicBezTo>
                  <a:pt x="2124220" y="553823"/>
                  <a:pt x="2103487" y="597259"/>
                  <a:pt x="2117557" y="587879"/>
                </a:cubicBezTo>
                <a:cubicBezTo>
                  <a:pt x="2209281" y="526729"/>
                  <a:pt x="2374231" y="379332"/>
                  <a:pt x="2374231" y="379332"/>
                </a:cubicBezTo>
                <a:cubicBezTo>
                  <a:pt x="2374231" y="379332"/>
                  <a:pt x="2327308" y="441095"/>
                  <a:pt x="2310063" y="475585"/>
                </a:cubicBezTo>
                <a:cubicBezTo>
                  <a:pt x="2289631" y="516450"/>
                  <a:pt x="2241504" y="563057"/>
                  <a:pt x="2261936" y="603922"/>
                </a:cubicBezTo>
                <a:cubicBezTo>
                  <a:pt x="2277061" y="634171"/>
                  <a:pt x="2326105" y="582532"/>
                  <a:pt x="2358189" y="571837"/>
                </a:cubicBezTo>
                <a:cubicBezTo>
                  <a:pt x="2411663" y="529058"/>
                  <a:pt x="2466861" y="488350"/>
                  <a:pt x="2518610" y="443501"/>
                </a:cubicBezTo>
                <a:cubicBezTo>
                  <a:pt x="2547184" y="418737"/>
                  <a:pt x="2581911" y="329470"/>
                  <a:pt x="2598821" y="363290"/>
                </a:cubicBezTo>
                <a:cubicBezTo>
                  <a:pt x="2621508" y="408664"/>
                  <a:pt x="2565825" y="459249"/>
                  <a:pt x="2550694" y="507669"/>
                </a:cubicBezTo>
                <a:cubicBezTo>
                  <a:pt x="2539082" y="544826"/>
                  <a:pt x="2529305" y="582532"/>
                  <a:pt x="2518610" y="619964"/>
                </a:cubicBezTo>
                <a:cubicBezTo>
                  <a:pt x="2534652" y="636006"/>
                  <a:pt x="2544922" y="674323"/>
                  <a:pt x="2566736" y="668090"/>
                </a:cubicBezTo>
                <a:cubicBezTo>
                  <a:pt x="2605369" y="657052"/>
                  <a:pt x="2793307" y="526344"/>
                  <a:pt x="2839452" y="475585"/>
                </a:cubicBezTo>
                <a:cubicBezTo>
                  <a:pt x="2865391" y="447052"/>
                  <a:pt x="2903621" y="417893"/>
                  <a:pt x="2903621" y="379332"/>
                </a:cubicBezTo>
                <a:lnTo>
                  <a:pt x="2839452" y="443501"/>
                </a:lnTo>
                <a:cubicBezTo>
                  <a:pt x="2834105" y="496975"/>
                  <a:pt x="2769670" y="603922"/>
                  <a:pt x="2823410" y="603922"/>
                </a:cubicBezTo>
                <a:cubicBezTo>
                  <a:pt x="2891890" y="603922"/>
                  <a:pt x="2911944" y="499225"/>
                  <a:pt x="2951747" y="443501"/>
                </a:cubicBezTo>
                <a:cubicBezTo>
                  <a:pt x="2965647" y="424041"/>
                  <a:pt x="3006518" y="386895"/>
                  <a:pt x="2983831" y="379332"/>
                </a:cubicBezTo>
                <a:cubicBezTo>
                  <a:pt x="2954251" y="369471"/>
                  <a:pt x="2930358" y="411416"/>
                  <a:pt x="2903621" y="427458"/>
                </a:cubicBezTo>
                <a:cubicBezTo>
                  <a:pt x="2892926" y="475584"/>
                  <a:pt x="2854226" y="525676"/>
                  <a:pt x="2871536" y="571837"/>
                </a:cubicBezTo>
                <a:cubicBezTo>
                  <a:pt x="2881110" y="597367"/>
                  <a:pt x="2928366" y="569823"/>
                  <a:pt x="2951747" y="555795"/>
                </a:cubicBezTo>
                <a:cubicBezTo>
                  <a:pt x="2996799" y="528764"/>
                  <a:pt x="3047500" y="454861"/>
                  <a:pt x="3080084" y="411416"/>
                </a:cubicBezTo>
                <a:cubicBezTo>
                  <a:pt x="3074737" y="443500"/>
                  <a:pt x="3060805" y="475304"/>
                  <a:pt x="3064042" y="507669"/>
                </a:cubicBezTo>
                <a:cubicBezTo>
                  <a:pt x="3078909" y="656343"/>
                  <a:pt x="3242550" y="530002"/>
                  <a:pt x="3320715" y="507669"/>
                </a:cubicBezTo>
                <a:cubicBezTo>
                  <a:pt x="3342105" y="491627"/>
                  <a:pt x="3380489" y="485916"/>
                  <a:pt x="3384884" y="459543"/>
                </a:cubicBezTo>
                <a:cubicBezTo>
                  <a:pt x="3388614" y="437164"/>
                  <a:pt x="3357699" y="420142"/>
                  <a:pt x="3336757" y="411416"/>
                </a:cubicBezTo>
                <a:cubicBezTo>
                  <a:pt x="3291249" y="392454"/>
                  <a:pt x="3241008" y="387437"/>
                  <a:pt x="3192379" y="379332"/>
                </a:cubicBezTo>
                <a:cubicBezTo>
                  <a:pt x="3112560" y="366029"/>
                  <a:pt x="3031958" y="357943"/>
                  <a:pt x="2951747" y="347248"/>
                </a:cubicBezTo>
                <a:cubicBezTo>
                  <a:pt x="2908968" y="352595"/>
                  <a:pt x="2864310" y="349657"/>
                  <a:pt x="2823410" y="363290"/>
                </a:cubicBezTo>
                <a:cubicBezTo>
                  <a:pt x="2798045" y="371745"/>
                  <a:pt x="2781146" y="396084"/>
                  <a:pt x="2759242" y="411416"/>
                </a:cubicBezTo>
                <a:cubicBezTo>
                  <a:pt x="2727652" y="433529"/>
                  <a:pt x="2693837" y="452449"/>
                  <a:pt x="2662989" y="475585"/>
                </a:cubicBezTo>
                <a:cubicBezTo>
                  <a:pt x="2382231" y="686154"/>
                  <a:pt x="2589188" y="546175"/>
                  <a:pt x="2454442" y="636006"/>
                </a:cubicBezTo>
                <a:cubicBezTo>
                  <a:pt x="2438400" y="614616"/>
                  <a:pt x="2426615" y="589237"/>
                  <a:pt x="2406315" y="571837"/>
                </a:cubicBezTo>
                <a:cubicBezTo>
                  <a:pt x="2388158" y="556274"/>
                  <a:pt x="2328882" y="559650"/>
                  <a:pt x="2342147" y="539753"/>
                </a:cubicBezTo>
                <a:cubicBezTo>
                  <a:pt x="2360190" y="512689"/>
                  <a:pt x="2406475" y="529940"/>
                  <a:pt x="2438400" y="523711"/>
                </a:cubicBezTo>
                <a:cubicBezTo>
                  <a:pt x="2625731" y="487158"/>
                  <a:pt x="2813554" y="452820"/>
                  <a:pt x="2999873" y="411416"/>
                </a:cubicBezTo>
                <a:cubicBezTo>
                  <a:pt x="3389208" y="324897"/>
                  <a:pt x="2974516" y="389830"/>
                  <a:pt x="3272589" y="347248"/>
                </a:cubicBezTo>
                <a:cubicBezTo>
                  <a:pt x="3261894" y="331206"/>
                  <a:pt x="3256097" y="310462"/>
                  <a:pt x="3240505" y="299122"/>
                </a:cubicBezTo>
                <a:cubicBezTo>
                  <a:pt x="3111054" y="204976"/>
                  <a:pt x="3062137" y="210414"/>
                  <a:pt x="2903621" y="170785"/>
                </a:cubicBezTo>
                <a:lnTo>
                  <a:pt x="2342147" y="379332"/>
                </a:lnTo>
                <a:cubicBezTo>
                  <a:pt x="2278540" y="402339"/>
                  <a:pt x="2215262" y="427096"/>
                  <a:pt x="2149642" y="443501"/>
                </a:cubicBezTo>
                <a:cubicBezTo>
                  <a:pt x="2128252" y="448848"/>
                  <a:pt x="2107351" y="456808"/>
                  <a:pt x="2085473" y="459543"/>
                </a:cubicBezTo>
                <a:cubicBezTo>
                  <a:pt x="2064249" y="462196"/>
                  <a:pt x="2042694" y="459543"/>
                  <a:pt x="2021305" y="459543"/>
                </a:cubicBezTo>
              </a:path>
            </a:pathLst>
          </a:cu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249377" y="4071942"/>
            <a:ext cx="2357519" cy="593558"/>
          </a:xfrm>
          <a:custGeom>
            <a:avLst/>
            <a:gdLst>
              <a:gd name="connsiteX0" fmla="*/ 156939 w 2357519"/>
              <a:gd name="connsiteY0" fmla="*/ 401053 h 593558"/>
              <a:gd name="connsiteX1" fmla="*/ 606118 w 2357519"/>
              <a:gd name="connsiteY1" fmla="*/ 224590 h 593558"/>
              <a:gd name="connsiteX2" fmla="*/ 750497 w 2357519"/>
              <a:gd name="connsiteY2" fmla="*/ 32084 h 593558"/>
              <a:gd name="connsiteX3" fmla="*/ 734455 w 2357519"/>
              <a:gd name="connsiteY3" fmla="*/ 128337 h 593558"/>
              <a:gd name="connsiteX4" fmla="*/ 750497 w 2357519"/>
              <a:gd name="connsiteY4" fmla="*/ 320842 h 593558"/>
              <a:gd name="connsiteX5" fmla="*/ 782581 w 2357519"/>
              <a:gd name="connsiteY5" fmla="*/ 256674 h 593558"/>
              <a:gd name="connsiteX6" fmla="*/ 991128 w 2357519"/>
              <a:gd name="connsiteY6" fmla="*/ 64168 h 593558"/>
              <a:gd name="connsiteX7" fmla="*/ 926960 w 2357519"/>
              <a:gd name="connsiteY7" fmla="*/ 304800 h 593558"/>
              <a:gd name="connsiteX8" fmla="*/ 910918 w 2357519"/>
              <a:gd name="connsiteY8" fmla="*/ 385011 h 593558"/>
              <a:gd name="connsiteX9" fmla="*/ 1055297 w 2357519"/>
              <a:gd name="connsiteY9" fmla="*/ 288758 h 593558"/>
              <a:gd name="connsiteX10" fmla="*/ 1183634 w 2357519"/>
              <a:gd name="connsiteY10" fmla="*/ 160421 h 593558"/>
              <a:gd name="connsiteX11" fmla="*/ 1151549 w 2357519"/>
              <a:gd name="connsiteY11" fmla="*/ 368968 h 593558"/>
              <a:gd name="connsiteX12" fmla="*/ 1167591 w 2357519"/>
              <a:gd name="connsiteY12" fmla="*/ 433137 h 593558"/>
              <a:gd name="connsiteX13" fmla="*/ 1328012 w 2357519"/>
              <a:gd name="connsiteY13" fmla="*/ 304800 h 593558"/>
              <a:gd name="connsiteX14" fmla="*/ 1440307 w 2357519"/>
              <a:gd name="connsiteY14" fmla="*/ 224590 h 593558"/>
              <a:gd name="connsiteX15" fmla="*/ 1472391 w 2357519"/>
              <a:gd name="connsiteY15" fmla="*/ 176463 h 593558"/>
              <a:gd name="connsiteX16" fmla="*/ 1440307 w 2357519"/>
              <a:gd name="connsiteY16" fmla="*/ 272716 h 593558"/>
              <a:gd name="connsiteX17" fmla="*/ 1456349 w 2357519"/>
              <a:gd name="connsiteY17" fmla="*/ 593558 h 593558"/>
              <a:gd name="connsiteX18" fmla="*/ 1568644 w 2357519"/>
              <a:gd name="connsiteY18" fmla="*/ 401053 h 593558"/>
              <a:gd name="connsiteX19" fmla="*/ 1696981 w 2357519"/>
              <a:gd name="connsiteY19" fmla="*/ 160421 h 593558"/>
              <a:gd name="connsiteX20" fmla="*/ 1729065 w 2357519"/>
              <a:gd name="connsiteY20" fmla="*/ 417095 h 593558"/>
              <a:gd name="connsiteX21" fmla="*/ 1761149 w 2357519"/>
              <a:gd name="connsiteY21" fmla="*/ 497305 h 593558"/>
              <a:gd name="connsiteX22" fmla="*/ 2001781 w 2357519"/>
              <a:gd name="connsiteY22" fmla="*/ 96253 h 593558"/>
              <a:gd name="connsiteX23" fmla="*/ 1985739 w 2357519"/>
              <a:gd name="connsiteY23" fmla="*/ 0 h 593558"/>
              <a:gd name="connsiteX24" fmla="*/ 1937612 w 2357519"/>
              <a:gd name="connsiteY24" fmla="*/ 96253 h 593558"/>
              <a:gd name="connsiteX25" fmla="*/ 1889486 w 2357519"/>
              <a:gd name="connsiteY25" fmla="*/ 272716 h 593558"/>
              <a:gd name="connsiteX26" fmla="*/ 2130118 w 2357519"/>
              <a:gd name="connsiteY26" fmla="*/ 497305 h 593558"/>
              <a:gd name="connsiteX27" fmla="*/ 2306581 w 2357519"/>
              <a:gd name="connsiteY27" fmla="*/ 433137 h 593558"/>
              <a:gd name="connsiteX28" fmla="*/ 2274497 w 2357519"/>
              <a:gd name="connsiteY28" fmla="*/ 320842 h 593558"/>
              <a:gd name="connsiteX29" fmla="*/ 2226370 w 2357519"/>
              <a:gd name="connsiteY29" fmla="*/ 368968 h 593558"/>
              <a:gd name="connsiteX30" fmla="*/ 2210328 w 2357519"/>
              <a:gd name="connsiteY30" fmla="*/ 417095 h 593558"/>
              <a:gd name="connsiteX31" fmla="*/ 2098034 w 2357519"/>
              <a:gd name="connsiteY31" fmla="*/ 160421 h 593558"/>
              <a:gd name="connsiteX32" fmla="*/ 1889486 w 2357519"/>
              <a:gd name="connsiteY32" fmla="*/ 96253 h 593558"/>
              <a:gd name="connsiteX33" fmla="*/ 1648855 w 2357519"/>
              <a:gd name="connsiteY33" fmla="*/ 144379 h 593558"/>
              <a:gd name="connsiteX34" fmla="*/ 1504476 w 2357519"/>
              <a:gd name="connsiteY34" fmla="*/ 256674 h 593558"/>
              <a:gd name="connsiteX35" fmla="*/ 1408223 w 2357519"/>
              <a:gd name="connsiteY35" fmla="*/ 320842 h 593558"/>
              <a:gd name="connsiteX36" fmla="*/ 1344055 w 2357519"/>
              <a:gd name="connsiteY36" fmla="*/ 144379 h 593558"/>
              <a:gd name="connsiteX37" fmla="*/ 1247802 w 2357519"/>
              <a:gd name="connsiteY37" fmla="*/ 96253 h 593558"/>
              <a:gd name="connsiteX38" fmla="*/ 718412 w 2357519"/>
              <a:gd name="connsiteY38" fmla="*/ 288758 h 593558"/>
              <a:gd name="connsiteX39" fmla="*/ 670286 w 2357519"/>
              <a:gd name="connsiteY39" fmla="*/ 240632 h 593558"/>
              <a:gd name="connsiteX40" fmla="*/ 638202 w 2357519"/>
              <a:gd name="connsiteY40" fmla="*/ 160421 h 593558"/>
              <a:gd name="connsiteX41" fmla="*/ 541949 w 2357519"/>
              <a:gd name="connsiteY41" fmla="*/ 144379 h 593558"/>
              <a:gd name="connsiteX42" fmla="*/ 301318 w 2357519"/>
              <a:gd name="connsiteY42" fmla="*/ 160421 h 593558"/>
              <a:gd name="connsiteX43" fmla="*/ 253191 w 2357519"/>
              <a:gd name="connsiteY43" fmla="*/ 144379 h 59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357519" h="593558">
                <a:moveTo>
                  <a:pt x="156939" y="401053"/>
                </a:moveTo>
                <a:cubicBezTo>
                  <a:pt x="359095" y="198894"/>
                  <a:pt x="0" y="537424"/>
                  <a:pt x="606118" y="224590"/>
                </a:cubicBezTo>
                <a:cubicBezTo>
                  <a:pt x="633151" y="210638"/>
                  <a:pt x="715298" y="84882"/>
                  <a:pt x="750497" y="32084"/>
                </a:cubicBezTo>
                <a:cubicBezTo>
                  <a:pt x="745150" y="64168"/>
                  <a:pt x="734455" y="95810"/>
                  <a:pt x="734455" y="128337"/>
                </a:cubicBezTo>
                <a:cubicBezTo>
                  <a:pt x="734455" y="192728"/>
                  <a:pt x="727888" y="260551"/>
                  <a:pt x="750497" y="320842"/>
                </a:cubicBezTo>
                <a:cubicBezTo>
                  <a:pt x="758894" y="343233"/>
                  <a:pt x="767134" y="274930"/>
                  <a:pt x="782581" y="256674"/>
                </a:cubicBezTo>
                <a:cubicBezTo>
                  <a:pt x="877112" y="144956"/>
                  <a:pt x="899521" y="132875"/>
                  <a:pt x="991128" y="64168"/>
                </a:cubicBezTo>
                <a:cubicBezTo>
                  <a:pt x="946158" y="199078"/>
                  <a:pt x="962438" y="139233"/>
                  <a:pt x="926960" y="304800"/>
                </a:cubicBezTo>
                <a:cubicBezTo>
                  <a:pt x="921247" y="331461"/>
                  <a:pt x="883862" y="388393"/>
                  <a:pt x="910918" y="385011"/>
                </a:cubicBezTo>
                <a:cubicBezTo>
                  <a:pt x="968312" y="377837"/>
                  <a:pt x="1008230" y="322377"/>
                  <a:pt x="1055297" y="288758"/>
                </a:cubicBezTo>
                <a:cubicBezTo>
                  <a:pt x="1142388" y="226550"/>
                  <a:pt x="1125893" y="237409"/>
                  <a:pt x="1183634" y="160421"/>
                </a:cubicBezTo>
                <a:cubicBezTo>
                  <a:pt x="1164259" y="237916"/>
                  <a:pt x="1151549" y="276581"/>
                  <a:pt x="1151549" y="368968"/>
                </a:cubicBezTo>
                <a:cubicBezTo>
                  <a:pt x="1151549" y="391016"/>
                  <a:pt x="1162244" y="411747"/>
                  <a:pt x="1167591" y="433137"/>
                </a:cubicBezTo>
                <a:cubicBezTo>
                  <a:pt x="1230424" y="338890"/>
                  <a:pt x="1176093" y="406080"/>
                  <a:pt x="1328012" y="304800"/>
                </a:cubicBezTo>
                <a:cubicBezTo>
                  <a:pt x="1366286" y="279284"/>
                  <a:pt x="1402875" y="251327"/>
                  <a:pt x="1440307" y="224590"/>
                </a:cubicBezTo>
                <a:cubicBezTo>
                  <a:pt x="1451002" y="208548"/>
                  <a:pt x="1472391" y="157183"/>
                  <a:pt x="1472391" y="176463"/>
                </a:cubicBezTo>
                <a:cubicBezTo>
                  <a:pt x="1472391" y="210283"/>
                  <a:pt x="1441607" y="238921"/>
                  <a:pt x="1440307" y="272716"/>
                </a:cubicBezTo>
                <a:cubicBezTo>
                  <a:pt x="1436192" y="379718"/>
                  <a:pt x="1451002" y="486611"/>
                  <a:pt x="1456349" y="593558"/>
                </a:cubicBezTo>
                <a:cubicBezTo>
                  <a:pt x="1542993" y="478035"/>
                  <a:pt x="1474953" y="576725"/>
                  <a:pt x="1568644" y="401053"/>
                </a:cubicBezTo>
                <a:cubicBezTo>
                  <a:pt x="1744461" y="71394"/>
                  <a:pt x="1515994" y="522393"/>
                  <a:pt x="1696981" y="160421"/>
                </a:cubicBezTo>
                <a:cubicBezTo>
                  <a:pt x="1707676" y="245979"/>
                  <a:pt x="1712932" y="332394"/>
                  <a:pt x="1729065" y="417095"/>
                </a:cubicBezTo>
                <a:cubicBezTo>
                  <a:pt x="1734453" y="445383"/>
                  <a:pt x="1737860" y="514242"/>
                  <a:pt x="1761149" y="497305"/>
                </a:cubicBezTo>
                <a:cubicBezTo>
                  <a:pt x="1841997" y="438507"/>
                  <a:pt x="1956275" y="187264"/>
                  <a:pt x="2001781" y="96253"/>
                </a:cubicBezTo>
                <a:cubicBezTo>
                  <a:pt x="1996434" y="64169"/>
                  <a:pt x="2018266" y="0"/>
                  <a:pt x="1985739" y="0"/>
                </a:cubicBezTo>
                <a:cubicBezTo>
                  <a:pt x="1949868" y="0"/>
                  <a:pt x="1949551" y="62427"/>
                  <a:pt x="1937612" y="96253"/>
                </a:cubicBezTo>
                <a:cubicBezTo>
                  <a:pt x="1917320" y="153746"/>
                  <a:pt x="1905528" y="213895"/>
                  <a:pt x="1889486" y="272716"/>
                </a:cubicBezTo>
                <a:cubicBezTo>
                  <a:pt x="1928592" y="409590"/>
                  <a:pt x="1917041" y="470671"/>
                  <a:pt x="2130118" y="497305"/>
                </a:cubicBezTo>
                <a:cubicBezTo>
                  <a:pt x="2192224" y="505068"/>
                  <a:pt x="2247760" y="454526"/>
                  <a:pt x="2306581" y="433137"/>
                </a:cubicBezTo>
                <a:cubicBezTo>
                  <a:pt x="2309138" y="420353"/>
                  <a:pt x="2357519" y="307005"/>
                  <a:pt x="2274497" y="320842"/>
                </a:cubicBezTo>
                <a:cubicBezTo>
                  <a:pt x="2252119" y="324572"/>
                  <a:pt x="2242412" y="352926"/>
                  <a:pt x="2226370" y="368968"/>
                </a:cubicBezTo>
                <a:cubicBezTo>
                  <a:pt x="2221023" y="385010"/>
                  <a:pt x="2216608" y="432796"/>
                  <a:pt x="2210328" y="417095"/>
                </a:cubicBezTo>
                <a:cubicBezTo>
                  <a:pt x="2157886" y="285990"/>
                  <a:pt x="2257075" y="260868"/>
                  <a:pt x="2098034" y="160421"/>
                </a:cubicBezTo>
                <a:cubicBezTo>
                  <a:pt x="2036540" y="121583"/>
                  <a:pt x="1959002" y="117642"/>
                  <a:pt x="1889486" y="96253"/>
                </a:cubicBezTo>
                <a:cubicBezTo>
                  <a:pt x="1809276" y="112295"/>
                  <a:pt x="1724362" y="112918"/>
                  <a:pt x="1648855" y="144379"/>
                </a:cubicBezTo>
                <a:cubicBezTo>
                  <a:pt x="1592576" y="167829"/>
                  <a:pt x="1553642" y="220619"/>
                  <a:pt x="1504476" y="256674"/>
                </a:cubicBezTo>
                <a:cubicBezTo>
                  <a:pt x="1473381" y="279477"/>
                  <a:pt x="1440307" y="299453"/>
                  <a:pt x="1408223" y="320842"/>
                </a:cubicBezTo>
                <a:cubicBezTo>
                  <a:pt x="1386834" y="262021"/>
                  <a:pt x="1380434" y="195310"/>
                  <a:pt x="1344055" y="144379"/>
                </a:cubicBezTo>
                <a:cubicBezTo>
                  <a:pt x="1323205" y="115189"/>
                  <a:pt x="1283396" y="91804"/>
                  <a:pt x="1247802" y="96253"/>
                </a:cubicBezTo>
                <a:cubicBezTo>
                  <a:pt x="1157928" y="107487"/>
                  <a:pt x="814119" y="250475"/>
                  <a:pt x="718412" y="288758"/>
                </a:cubicBezTo>
                <a:cubicBezTo>
                  <a:pt x="702370" y="272716"/>
                  <a:pt x="682310" y="259870"/>
                  <a:pt x="670286" y="240632"/>
                </a:cubicBezTo>
                <a:cubicBezTo>
                  <a:pt x="655024" y="216212"/>
                  <a:pt x="661239" y="177699"/>
                  <a:pt x="638202" y="160421"/>
                </a:cubicBezTo>
                <a:cubicBezTo>
                  <a:pt x="612181" y="140905"/>
                  <a:pt x="574033" y="149726"/>
                  <a:pt x="541949" y="144379"/>
                </a:cubicBezTo>
                <a:cubicBezTo>
                  <a:pt x="461739" y="149726"/>
                  <a:pt x="381706" y="160421"/>
                  <a:pt x="301318" y="160421"/>
                </a:cubicBezTo>
                <a:cubicBezTo>
                  <a:pt x="284408" y="160421"/>
                  <a:pt x="253191" y="144379"/>
                  <a:pt x="253191" y="144379"/>
                </a:cubicBezTo>
              </a:path>
            </a:pathLst>
          </a:cu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statistic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2571744"/>
            <a:ext cx="3286116" cy="42862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7158" y="784472"/>
            <a:ext cx="5715040" cy="392909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927347"/>
            <a:ext cx="5357850" cy="835956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Esse trabalho apresentou um estudo sobre o comportamento do desempenho do sistema de arquivos Lustre sob diferentes padrões de acesso.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72462" y="-24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2103455-4DCA-4AC9-AF9B-857BF15C8DD9}" type="slidenum">
              <a:rPr lang="pt-BR" smtClean="0"/>
              <a:pPr/>
              <a:t>54</a:t>
            </a:fld>
            <a:r>
              <a:rPr lang="pt-BR" dirty="0" smtClean="0"/>
              <a:t> de 96</a:t>
            </a:r>
            <a:endParaRPr lang="pt-BR" dirty="0"/>
          </a:p>
        </p:txBody>
      </p:sp>
      <p:sp>
        <p:nvSpPr>
          <p:cNvPr id="6" name="TextBox 5"/>
          <p:cNvSpPr txBox="1"/>
          <p:nvPr/>
        </p:nvSpPr>
        <p:spPr>
          <a:xfrm>
            <a:off x="8178703" y="345024"/>
            <a:ext cx="9733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Conclusões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5720" y="357166"/>
            <a:ext cx="7929618" cy="235745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428603"/>
            <a:ext cx="7643866" cy="835956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Para simular os padrões de acesso, foram sugeridas e aplicadas classes de testes inspiradas em aplicações científicas: SFWA,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MFWA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 e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SFSA.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72462" y="-24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2103455-4DCA-4AC9-AF9B-857BF15C8DD9}" type="slidenum">
              <a:rPr lang="pt-BR" smtClean="0"/>
              <a:pPr/>
              <a:t>55</a:t>
            </a:fld>
            <a:r>
              <a:rPr lang="pt-BR" dirty="0" smtClean="0"/>
              <a:t> de 96</a:t>
            </a:r>
            <a:endParaRPr lang="pt-BR" dirty="0"/>
          </a:p>
        </p:txBody>
      </p:sp>
      <p:sp>
        <p:nvSpPr>
          <p:cNvPr id="24" name="TextBox 23"/>
          <p:cNvSpPr txBox="1"/>
          <p:nvPr/>
        </p:nvSpPr>
        <p:spPr>
          <a:xfrm>
            <a:off x="1356119" y="5216567"/>
            <a:ext cx="2049069" cy="9820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Single File,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Whole Access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SFWA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98088" y="5216567"/>
            <a:ext cx="2049069" cy="9820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Multiple Files,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Whole Access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MFWA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56119" y="3287741"/>
            <a:ext cx="2003777" cy="187037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ctangle 26"/>
          <p:cNvSpPr/>
          <p:nvPr/>
        </p:nvSpPr>
        <p:spPr>
          <a:xfrm>
            <a:off x="3498088" y="3287741"/>
            <a:ext cx="2003777" cy="18703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Oval 27"/>
          <p:cNvSpPr/>
          <p:nvPr/>
        </p:nvSpPr>
        <p:spPr>
          <a:xfrm>
            <a:off x="1425215" y="3346190"/>
            <a:ext cx="1865586" cy="175347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9" name="Group 21"/>
          <p:cNvGrpSpPr/>
          <p:nvPr/>
        </p:nvGrpSpPr>
        <p:grpSpPr>
          <a:xfrm>
            <a:off x="5640057" y="3287741"/>
            <a:ext cx="2003777" cy="3213093"/>
            <a:chOff x="4572000" y="2216530"/>
            <a:chExt cx="2071702" cy="3927114"/>
          </a:xfrm>
        </p:grpSpPr>
        <p:sp>
          <p:nvSpPr>
            <p:cNvPr id="36" name="Rectangle 35"/>
            <p:cNvSpPr/>
            <p:nvPr/>
          </p:nvSpPr>
          <p:spPr>
            <a:xfrm>
              <a:off x="4572000" y="2216530"/>
              <a:ext cx="2071702" cy="228601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643438" y="4573984"/>
              <a:ext cx="1845377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400" dirty="0" smtClean="0">
                  <a:latin typeface="Arial" pitchFamily="34" charset="0"/>
                  <a:cs typeface="Arial" pitchFamily="34" charset="0"/>
                </a:rPr>
                <a:t>Single File,</a:t>
              </a:r>
            </a:p>
            <a:p>
              <a:pPr algn="ctr"/>
              <a:r>
                <a:rPr lang="pt-BR" sz="2400" dirty="0" smtClean="0">
                  <a:latin typeface="Arial" pitchFamily="34" charset="0"/>
                  <a:cs typeface="Arial" pitchFamily="34" charset="0"/>
                </a:rPr>
                <a:t>Segmented </a:t>
              </a:r>
            </a:p>
            <a:p>
              <a:pPr algn="ctr"/>
              <a:r>
                <a:rPr lang="pt-BR" sz="2400" dirty="0" smtClean="0">
                  <a:latin typeface="Arial" pitchFamily="34" charset="0"/>
                  <a:cs typeface="Arial" pitchFamily="34" charset="0"/>
                </a:rPr>
                <a:t>Access</a:t>
              </a:r>
            </a:p>
            <a:p>
              <a:pPr algn="ctr"/>
              <a:r>
                <a:rPr lang="pt-BR" sz="2400" dirty="0" smtClean="0">
                  <a:latin typeface="Arial" pitchFamily="34" charset="0"/>
                  <a:cs typeface="Arial" pitchFamily="34" charset="0"/>
                </a:rPr>
                <a:t>SFSA</a:t>
              </a:r>
              <a:endParaRPr lang="pt-BR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4643438" y="2287968"/>
              <a:ext cx="1928826" cy="214314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1" name="Oval 30"/>
          <p:cNvSpPr/>
          <p:nvPr/>
        </p:nvSpPr>
        <p:spPr>
          <a:xfrm>
            <a:off x="3567184" y="3346190"/>
            <a:ext cx="1865586" cy="175347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extBox 20"/>
          <p:cNvSpPr txBox="1"/>
          <p:nvPr/>
        </p:nvSpPr>
        <p:spPr>
          <a:xfrm>
            <a:off x="8178703" y="345024"/>
            <a:ext cx="9733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Conclusões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todolog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4508" cy="6858000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0" y="0"/>
            <a:ext cx="9358346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1714480" y="1142984"/>
            <a:ext cx="5715040" cy="28575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28794" y="1284537"/>
            <a:ext cx="5357850" cy="835956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Para ter bom desempenho com o Lustre File System, é desejável que a aplicação possua as seguintes características: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72462" y="-24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2103455-4DCA-4AC9-AF9B-857BF15C8DD9}" type="slidenum">
              <a:rPr lang="pt-BR" smtClean="0"/>
              <a:pPr/>
              <a:t>56</a:t>
            </a:fld>
            <a:r>
              <a:rPr lang="pt-BR" dirty="0" smtClean="0"/>
              <a:t> de 96</a:t>
            </a:r>
            <a:endParaRPr lang="pt-BR" dirty="0"/>
          </a:p>
        </p:txBody>
      </p:sp>
      <p:sp>
        <p:nvSpPr>
          <p:cNvPr id="6" name="TextBox 5"/>
          <p:cNvSpPr txBox="1"/>
          <p:nvPr/>
        </p:nvSpPr>
        <p:spPr>
          <a:xfrm>
            <a:off x="8178703" y="345024"/>
            <a:ext cx="9733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Conclusões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fwa_client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57628"/>
            <a:ext cx="9144000" cy="3000372"/>
          </a:xfrm>
          <a:prstGeom prst="rect">
            <a:avLst/>
          </a:prstGeom>
        </p:spPr>
      </p:pic>
      <p:pic>
        <p:nvPicPr>
          <p:cNvPr id="9" name="Picture 8" descr="sfwa_client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5794"/>
            <a:ext cx="9144000" cy="2928958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0" y="0"/>
            <a:ext cx="9358346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571472" y="1070224"/>
            <a:ext cx="5715040" cy="143008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4348" y="1213099"/>
            <a:ext cx="5357850" cy="835956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Os nós realizam leituras de grandes áreas contíguas.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72462" y="-24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2103455-4DCA-4AC9-AF9B-857BF15C8DD9}" type="slidenum">
              <a:rPr lang="pt-BR" smtClean="0"/>
              <a:pPr/>
              <a:t>57</a:t>
            </a:fld>
            <a:r>
              <a:rPr lang="pt-BR" dirty="0" smtClean="0"/>
              <a:t> de 96</a:t>
            </a:r>
            <a:endParaRPr lang="pt-BR" dirty="0"/>
          </a:p>
        </p:txBody>
      </p:sp>
      <p:sp>
        <p:nvSpPr>
          <p:cNvPr id="10" name="TextBox 9"/>
          <p:cNvSpPr txBox="1"/>
          <p:nvPr/>
        </p:nvSpPr>
        <p:spPr>
          <a:xfrm>
            <a:off x="8178703" y="345024"/>
            <a:ext cx="9733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Conclusões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fwa_client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786190"/>
            <a:ext cx="4605390" cy="3056881"/>
          </a:xfrm>
          <a:prstGeom prst="rect">
            <a:avLst/>
          </a:prstGeom>
        </p:spPr>
      </p:pic>
      <p:pic>
        <p:nvPicPr>
          <p:cNvPr id="6" name="Picture 5" descr="sfwa_client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408" y="3857628"/>
            <a:ext cx="4477592" cy="3000371"/>
          </a:xfrm>
          <a:prstGeom prst="rect">
            <a:avLst/>
          </a:prstGeom>
        </p:spPr>
      </p:pic>
      <p:pic>
        <p:nvPicPr>
          <p:cNvPr id="9" name="Picture 8" descr="sfwa_client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85794"/>
            <a:ext cx="9144000" cy="2928958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0" y="0"/>
            <a:ext cx="9358346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571472" y="1070224"/>
            <a:ext cx="5715040" cy="250165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4348" y="1213099"/>
            <a:ext cx="5357850" cy="835956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Se os nós acessam uma área contígua de dados, não faz diferença em quantas requisições.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72462" y="-24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2103455-4DCA-4AC9-AF9B-857BF15C8DD9}" type="slidenum">
              <a:rPr lang="pt-BR" smtClean="0"/>
              <a:pPr/>
              <a:t>58</a:t>
            </a:fld>
            <a:r>
              <a:rPr lang="pt-BR" dirty="0" smtClean="0"/>
              <a:t> de 96</a:t>
            </a:r>
            <a:endParaRPr lang="pt-BR" dirty="0"/>
          </a:p>
        </p:txBody>
      </p:sp>
      <p:sp>
        <p:nvSpPr>
          <p:cNvPr id="10" name="TextBox 9"/>
          <p:cNvSpPr txBox="1"/>
          <p:nvPr/>
        </p:nvSpPr>
        <p:spPr>
          <a:xfrm>
            <a:off x="8178703" y="345024"/>
            <a:ext cx="9733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Conclusões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fwa_client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26544"/>
            <a:ext cx="4572000" cy="2862539"/>
          </a:xfrm>
          <a:prstGeom prst="rect">
            <a:avLst/>
          </a:prstGeom>
        </p:spPr>
      </p:pic>
      <p:pic>
        <p:nvPicPr>
          <p:cNvPr id="6" name="Picture 5" descr="sfwa_client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857628"/>
            <a:ext cx="4572000" cy="3000372"/>
          </a:xfrm>
          <a:prstGeom prst="rect">
            <a:avLst/>
          </a:prstGeom>
        </p:spPr>
      </p:pic>
      <p:pic>
        <p:nvPicPr>
          <p:cNvPr id="9" name="Picture 8" descr="sfwa_client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8604"/>
            <a:ext cx="9144000" cy="3357586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0" y="0"/>
            <a:ext cx="9358346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571472" y="1070224"/>
            <a:ext cx="5715040" cy="293028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4348" y="1213099"/>
            <a:ext cx="5357850" cy="835956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Se os nós possuem dados exclusivos, eles são armazenados em segmentos de um arquivo compartilhado.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72462" y="-24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2103455-4DCA-4AC9-AF9B-857BF15C8DD9}" type="slidenum">
              <a:rPr lang="pt-BR" smtClean="0"/>
              <a:pPr/>
              <a:t>59</a:t>
            </a:fld>
            <a:r>
              <a:rPr lang="pt-BR" dirty="0" smtClean="0"/>
              <a:t> de 96</a:t>
            </a:r>
            <a:endParaRPr lang="pt-BR" dirty="0"/>
          </a:p>
        </p:txBody>
      </p:sp>
      <p:sp>
        <p:nvSpPr>
          <p:cNvPr id="11" name="TextBox 10"/>
          <p:cNvSpPr txBox="1"/>
          <p:nvPr/>
        </p:nvSpPr>
        <p:spPr>
          <a:xfrm>
            <a:off x="8178703" y="345024"/>
            <a:ext cx="9733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Conclusões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uster-computer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577" y="0"/>
            <a:ext cx="5195455" cy="68580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928670"/>
            <a:ext cx="5000660" cy="450059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Muitas opções de projeto</a:t>
            </a:r>
          </a:p>
          <a:p>
            <a:pPr>
              <a:buNone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podem ser tomadas em </a:t>
            </a:r>
          </a:p>
          <a:p>
            <a:pPr>
              <a:buNone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relação a arquitetura, </a:t>
            </a:r>
          </a:p>
          <a:p>
            <a:pPr>
              <a:buNone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comunicação, </a:t>
            </a:r>
          </a:p>
          <a:p>
            <a:pPr>
              <a:buNone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compartilhamento, </a:t>
            </a:r>
          </a:p>
          <a:p>
            <a:pPr>
              <a:buNone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sincronização, </a:t>
            </a:r>
          </a:p>
          <a:p>
            <a:pPr>
              <a:buNone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cache, tolerância </a:t>
            </a:r>
          </a:p>
          <a:p>
            <a:pPr>
              <a:buNone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a falhas, segurança, </a:t>
            </a:r>
          </a:p>
          <a:p>
            <a:pPr>
              <a:buNone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...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97939" y="345024"/>
            <a:ext cx="960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Introdução</a:t>
            </a:r>
            <a:endParaRPr lang="pt-BR" sz="1200" dirty="0"/>
          </a:p>
        </p:txBody>
      </p:sp>
      <p:sp>
        <p:nvSpPr>
          <p:cNvPr id="7" name="TextBox 5"/>
          <p:cNvSpPr txBox="1"/>
          <p:nvPr/>
        </p:nvSpPr>
        <p:spPr>
          <a:xfrm>
            <a:off x="8215338" y="-24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C81095E8-9B4F-4B24-9E6A-98F62AA7A1E1}" type="slidenum">
              <a:rPr lang="pt-BR" smtClean="0"/>
              <a:pPr/>
              <a:t>6</a:t>
            </a:fld>
            <a:r>
              <a:rPr lang="pt-BR" dirty="0" smtClean="0"/>
              <a:t> de 96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uster-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0" y="0"/>
            <a:ext cx="9358346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1785918" y="1141662"/>
            <a:ext cx="5715040" cy="33589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28794" y="1284537"/>
            <a:ext cx="5357850" cy="835956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Os resultados permitem a adequação de aplicações para que tirem melhor proveito do Lustre, obtendo um melhor desempenho.</a:t>
            </a:r>
          </a:p>
          <a:p>
            <a:pPr algn="ctr">
              <a:buNone/>
            </a:pPr>
            <a:endParaRPr lang="pt-BR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72462" y="-24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2103455-4DCA-4AC9-AF9B-857BF15C8DD9}" type="slidenum">
              <a:rPr lang="pt-BR" smtClean="0"/>
              <a:pPr/>
              <a:t>60</a:t>
            </a:fld>
            <a:r>
              <a:rPr lang="pt-BR" dirty="0" smtClean="0"/>
              <a:t> de 96</a:t>
            </a:r>
            <a:endParaRPr lang="pt-BR" dirty="0"/>
          </a:p>
        </p:txBody>
      </p:sp>
      <p:sp>
        <p:nvSpPr>
          <p:cNvPr id="6" name="TextBox 5"/>
          <p:cNvSpPr txBox="1"/>
          <p:nvPr/>
        </p:nvSpPr>
        <p:spPr>
          <a:xfrm>
            <a:off x="8178703" y="345024"/>
            <a:ext cx="9733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Conclusões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uster-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0" y="0"/>
            <a:ext cx="9358346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1785918" y="1141662"/>
            <a:ext cx="5715040" cy="30017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28794" y="1284537"/>
            <a:ext cx="5357850" cy="835956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Os resultados também podem ser utilizados para uma melhor comparação do Lustre com outros sistemas de arquivos.</a:t>
            </a:r>
          </a:p>
          <a:p>
            <a:pPr algn="ctr">
              <a:buNone/>
            </a:pPr>
            <a:endParaRPr lang="pt-BR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72462" y="-24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2103455-4DCA-4AC9-AF9B-857BF15C8DD9}" type="slidenum">
              <a:rPr lang="pt-BR" smtClean="0"/>
              <a:pPr/>
              <a:t>61</a:t>
            </a:fld>
            <a:r>
              <a:rPr lang="pt-BR" dirty="0" smtClean="0"/>
              <a:t> de 96</a:t>
            </a:r>
            <a:endParaRPr lang="pt-BR" dirty="0"/>
          </a:p>
        </p:txBody>
      </p:sp>
      <p:sp>
        <p:nvSpPr>
          <p:cNvPr id="6" name="TextBox 5"/>
          <p:cNvSpPr txBox="1"/>
          <p:nvPr/>
        </p:nvSpPr>
        <p:spPr>
          <a:xfrm>
            <a:off x="8178703" y="345024"/>
            <a:ext cx="9733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Conclusões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rguntas_frequente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19225" cy="68580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3786150" y="3714752"/>
            <a:ext cx="5357850" cy="835956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sz="4000" dirty="0" smtClean="0">
                <a:latin typeface="Arial" pitchFamily="34" charset="0"/>
                <a:cs typeface="Arial" pitchFamily="34" charset="0"/>
              </a:rPr>
              <a:t>Obrigada pela atenção!</a:t>
            </a:r>
          </a:p>
          <a:p>
            <a:pPr algn="ctr">
              <a:buNone/>
            </a:pPr>
            <a:endParaRPr lang="pt-BR" sz="4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sz="4000" dirty="0" smtClean="0">
                <a:latin typeface="Arial" pitchFamily="34" charset="0"/>
                <a:cs typeface="Arial" pitchFamily="34" charset="0"/>
              </a:rPr>
              <a:t>Perguntas?</a:t>
            </a:r>
          </a:p>
          <a:p>
            <a:pPr algn="ctr">
              <a:buNone/>
            </a:pPr>
            <a:endParaRPr lang="pt-BR" sz="3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84" y="1428736"/>
            <a:ext cx="6172200" cy="1894362"/>
          </a:xfrm>
        </p:spPr>
        <p:txBody>
          <a:bodyPr>
            <a:noAutofit/>
          </a:bodyPr>
          <a:lstStyle/>
          <a:p>
            <a:r>
              <a:rPr lang="pt-BR" sz="4800" cap="none" dirty="0" err="1" smtClean="0">
                <a:solidFill>
                  <a:schemeClr val="tx1"/>
                </a:solidFill>
              </a:rPr>
              <a:t>Evaluating</a:t>
            </a:r>
            <a:r>
              <a:rPr lang="pt-BR" sz="4800" cap="none" dirty="0" smtClean="0">
                <a:solidFill>
                  <a:schemeClr val="tx1"/>
                </a:solidFill>
              </a:rPr>
              <a:t> </a:t>
            </a:r>
            <a:r>
              <a:rPr lang="pt-BR" sz="4800" cap="none" dirty="0" err="1" smtClean="0">
                <a:solidFill>
                  <a:schemeClr val="tx1"/>
                </a:solidFill>
              </a:rPr>
              <a:t>the</a:t>
            </a:r>
            <a:r>
              <a:rPr lang="pt-BR" sz="4800" cap="none" dirty="0" smtClean="0">
                <a:solidFill>
                  <a:schemeClr val="tx1"/>
                </a:solidFill>
              </a:rPr>
              <a:t> </a:t>
            </a:r>
            <a:br>
              <a:rPr lang="pt-BR" sz="4800" cap="none" dirty="0" smtClean="0">
                <a:solidFill>
                  <a:schemeClr val="tx1"/>
                </a:solidFill>
              </a:rPr>
            </a:br>
            <a:r>
              <a:rPr lang="pt-BR" sz="4800" cap="none" dirty="0" smtClean="0">
                <a:solidFill>
                  <a:schemeClr val="tx1"/>
                </a:solidFill>
              </a:rPr>
              <a:t>Performance </a:t>
            </a:r>
            <a:r>
              <a:rPr lang="pt-BR" sz="4800" cap="none" dirty="0" err="1" smtClean="0">
                <a:solidFill>
                  <a:schemeClr val="tx1"/>
                </a:solidFill>
              </a:rPr>
              <a:t>of</a:t>
            </a:r>
            <a:r>
              <a:rPr lang="pt-BR" sz="4800" cap="none" dirty="0" smtClean="0">
                <a:solidFill>
                  <a:schemeClr val="tx1"/>
                </a:solidFill>
              </a:rPr>
              <a:t> </a:t>
            </a:r>
            <a:br>
              <a:rPr lang="pt-BR" sz="4800" cap="none" dirty="0" smtClean="0">
                <a:solidFill>
                  <a:schemeClr val="tx1"/>
                </a:solidFill>
              </a:rPr>
            </a:br>
            <a:r>
              <a:rPr lang="pt-BR" sz="4800" cap="none" dirty="0" smtClean="0">
                <a:solidFill>
                  <a:schemeClr val="tx1"/>
                </a:solidFill>
              </a:rPr>
              <a:t>Lustre File System</a:t>
            </a:r>
            <a:endParaRPr lang="pt-BR" sz="4800" cap="none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5918" y="3357562"/>
            <a:ext cx="7143800" cy="3017360"/>
          </a:xfrm>
        </p:spPr>
        <p:txBody>
          <a:bodyPr>
            <a:normAutofit/>
          </a:bodyPr>
          <a:lstStyle/>
          <a:p>
            <a:r>
              <a:rPr lang="pt-BR" dirty="0" smtClean="0"/>
              <a:t> </a:t>
            </a:r>
          </a:p>
          <a:p>
            <a:r>
              <a:rPr lang="pt-BR" sz="2000" dirty="0" smtClean="0">
                <a:solidFill>
                  <a:schemeClr val="tx1"/>
                </a:solidFill>
              </a:rPr>
              <a:t>	</a:t>
            </a:r>
            <a:r>
              <a:rPr lang="pt-BR" sz="2000" dirty="0" err="1" smtClean="0">
                <a:solidFill>
                  <a:schemeClr val="tx1"/>
                </a:solidFill>
              </a:rPr>
              <a:t>Francieli</a:t>
            </a:r>
            <a:r>
              <a:rPr lang="pt-BR" sz="2000" dirty="0" smtClean="0">
                <a:solidFill>
                  <a:schemeClr val="tx1"/>
                </a:solidFill>
              </a:rPr>
              <a:t> </a:t>
            </a:r>
            <a:r>
              <a:rPr lang="pt-BR" sz="2000" dirty="0" err="1" smtClean="0">
                <a:solidFill>
                  <a:schemeClr val="tx1"/>
                </a:solidFill>
              </a:rPr>
              <a:t>Zanon</a:t>
            </a:r>
            <a:r>
              <a:rPr lang="pt-BR" sz="2000" dirty="0" smtClean="0">
                <a:solidFill>
                  <a:schemeClr val="tx1"/>
                </a:solidFill>
              </a:rPr>
              <a:t> </a:t>
            </a:r>
            <a:r>
              <a:rPr lang="pt-BR" sz="2000" dirty="0" err="1" smtClean="0">
                <a:solidFill>
                  <a:schemeClr val="tx1"/>
                </a:solidFill>
              </a:rPr>
              <a:t>Boito</a:t>
            </a:r>
            <a:endParaRPr lang="pt-BR" sz="2000" dirty="0" smtClean="0">
              <a:solidFill>
                <a:schemeClr val="tx1"/>
              </a:solidFill>
            </a:endParaRPr>
          </a:p>
          <a:p>
            <a:r>
              <a:rPr lang="pt-BR" sz="2000" dirty="0" smtClean="0">
                <a:solidFill>
                  <a:schemeClr val="tx1"/>
                </a:solidFill>
              </a:rPr>
              <a:t>	Rodrigo Virote </a:t>
            </a:r>
            <a:r>
              <a:rPr lang="pt-BR" sz="2000" dirty="0" err="1" smtClean="0">
                <a:solidFill>
                  <a:schemeClr val="tx1"/>
                </a:solidFill>
              </a:rPr>
              <a:t>Kassick</a:t>
            </a:r>
            <a:endParaRPr lang="pt-BR" sz="2000" dirty="0" smtClean="0">
              <a:solidFill>
                <a:schemeClr val="tx1"/>
              </a:solidFill>
            </a:endParaRPr>
          </a:p>
          <a:p>
            <a:r>
              <a:rPr lang="pt-BR" sz="2000" dirty="0" smtClean="0">
                <a:solidFill>
                  <a:schemeClr val="tx1"/>
                </a:solidFill>
              </a:rPr>
              <a:t>	Philippe </a:t>
            </a:r>
            <a:r>
              <a:rPr lang="pt-BR" sz="2000" dirty="0" smtClean="0">
                <a:solidFill>
                  <a:schemeClr val="tx1"/>
                </a:solidFill>
              </a:rPr>
              <a:t>O. A. Navaux</a:t>
            </a:r>
          </a:p>
          <a:p>
            <a:endParaRPr lang="pt-BR" dirty="0" smtClean="0">
              <a:solidFill>
                <a:schemeClr val="tx1"/>
              </a:solidFill>
            </a:endParaRP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VII Workshop de Processamento Paralelo e Distribuído 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Instituto </a:t>
            </a:r>
            <a:r>
              <a:rPr lang="pt-BR" dirty="0" smtClean="0">
                <a:solidFill>
                  <a:schemeClr val="tx1"/>
                </a:solidFill>
              </a:rPr>
              <a:t>de Informática – UFRGS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Porto Alegre, </a:t>
            </a:r>
            <a:r>
              <a:rPr lang="pt-BR" dirty="0" smtClean="0">
                <a:solidFill>
                  <a:schemeClr val="tx1"/>
                </a:solidFill>
              </a:rPr>
              <a:t>21 de agosto de </a:t>
            </a:r>
            <a:r>
              <a:rPr lang="pt-BR" dirty="0" smtClean="0">
                <a:solidFill>
                  <a:schemeClr val="tx1"/>
                </a:solidFill>
              </a:rPr>
              <a:t>2009.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4714876" y="4786323"/>
            <a:ext cx="4214842" cy="192882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Box 5"/>
          <p:cNvSpPr txBox="1"/>
          <p:nvPr/>
        </p:nvSpPr>
        <p:spPr>
          <a:xfrm>
            <a:off x="8069699" y="-24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2103455-4DCA-4AC9-AF9B-857BF15C8DD9}" type="slidenum">
              <a:rPr lang="pt-BR" smtClean="0"/>
              <a:pPr/>
              <a:t>64</a:t>
            </a:fld>
            <a:r>
              <a:rPr lang="pt-BR" dirty="0" smtClean="0"/>
              <a:t> de 96</a:t>
            </a:r>
            <a:endParaRPr lang="pt-BR" dirty="0"/>
          </a:p>
        </p:txBody>
      </p:sp>
      <p:sp>
        <p:nvSpPr>
          <p:cNvPr id="8" name="TextBox 7"/>
          <p:cNvSpPr txBox="1"/>
          <p:nvPr/>
        </p:nvSpPr>
        <p:spPr>
          <a:xfrm>
            <a:off x="142844" y="4573984"/>
            <a:ext cx="21185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Single File,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Whole Access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SFWA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2844" y="2216530"/>
            <a:ext cx="2071702" cy="228601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Oval 19"/>
          <p:cNvSpPr/>
          <p:nvPr/>
        </p:nvSpPr>
        <p:spPr>
          <a:xfrm>
            <a:off x="214282" y="2287968"/>
            <a:ext cx="1928826" cy="214314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ctangle 32"/>
          <p:cNvSpPr/>
          <p:nvPr/>
        </p:nvSpPr>
        <p:spPr>
          <a:xfrm>
            <a:off x="2857488" y="1643050"/>
            <a:ext cx="4714908" cy="278608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2786050" y="1669932"/>
            <a:ext cx="4572032" cy="611678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Aplicações que precisam ler todos os</a:t>
            </a:r>
            <a:r>
              <a:rPr kumimoji="0" lang="pt-B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dados de um arquivo (de checkpoint ou resultados anteriores) por todos os nós antes de iniciar a computação.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4786314" y="4884642"/>
            <a:ext cx="4071966" cy="611678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ctr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Exemplo: MESSKIT, método Hartree-Fock para calcular densidade de elétrons.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02510" y="345024"/>
            <a:ext cx="641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Testes</a:t>
            </a:r>
            <a:endParaRPr lang="pt-BR" sz="120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28596" y="428604"/>
            <a:ext cx="7467600" cy="611678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 quatro classes inspiradas em (Kotz </a:t>
            </a:r>
            <a:r>
              <a:rPr kumimoji="0" lang="pt-BR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et al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.):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072462" y="-24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2103455-4DCA-4AC9-AF9B-857BF15C8DD9}" type="slidenum">
              <a:rPr lang="pt-BR" smtClean="0"/>
              <a:pPr/>
              <a:t>65</a:t>
            </a:fld>
            <a:r>
              <a:rPr lang="pt-BR" dirty="0" smtClean="0"/>
              <a:t> de 96</a:t>
            </a:r>
            <a:endParaRPr lang="pt-BR" dirty="0"/>
          </a:p>
        </p:txBody>
      </p:sp>
      <p:sp>
        <p:nvSpPr>
          <p:cNvPr id="12" name="TextBox 11"/>
          <p:cNvSpPr txBox="1"/>
          <p:nvPr/>
        </p:nvSpPr>
        <p:spPr>
          <a:xfrm>
            <a:off x="2357422" y="4573984"/>
            <a:ext cx="21185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Multiple Files,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Whole Access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MFWA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57422" y="2216530"/>
            <a:ext cx="2071702" cy="228601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Oval 25"/>
          <p:cNvSpPr/>
          <p:nvPr/>
        </p:nvSpPr>
        <p:spPr>
          <a:xfrm>
            <a:off x="2428860" y="2287968"/>
            <a:ext cx="1928826" cy="214314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ctangle 32"/>
          <p:cNvSpPr/>
          <p:nvPr/>
        </p:nvSpPr>
        <p:spPr>
          <a:xfrm>
            <a:off x="4786314" y="1428736"/>
            <a:ext cx="4143404" cy="242889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4786314" y="1455618"/>
            <a:ext cx="4214842" cy="611678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ctr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Aplicações em que cada nó guarda seus dados em arquivos próprios, que serão usados num pós-processamento.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29190" y="4572008"/>
            <a:ext cx="4000528" cy="207170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000628" y="4670328"/>
            <a:ext cx="3929090" cy="611678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ctr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ESCAT, aplicação para simular colisões de baixa energia entre moléculas e elétrons.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02510" y="345024"/>
            <a:ext cx="641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Testes</a:t>
            </a:r>
            <a:endParaRPr lang="pt-BR" sz="120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28596" y="428604"/>
            <a:ext cx="7467600" cy="611678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 quatro classes inspiradas em (Kotz </a:t>
            </a:r>
            <a:r>
              <a:rPr kumimoji="0" lang="pt-BR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et al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.):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4572000" y="2216530"/>
            <a:ext cx="2071702" cy="228601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Box 5"/>
          <p:cNvSpPr txBox="1"/>
          <p:nvPr/>
        </p:nvSpPr>
        <p:spPr>
          <a:xfrm>
            <a:off x="8072462" y="-24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2103455-4DCA-4AC9-AF9B-857BF15C8DD9}" type="slidenum">
              <a:rPr lang="pt-BR" smtClean="0"/>
              <a:pPr/>
              <a:t>66</a:t>
            </a:fld>
            <a:r>
              <a:rPr lang="pt-BR" dirty="0" smtClean="0"/>
              <a:t> de 96</a:t>
            </a:r>
            <a:endParaRPr lang="pt-BR" dirty="0"/>
          </a:p>
        </p:txBody>
      </p:sp>
      <p:sp>
        <p:nvSpPr>
          <p:cNvPr id="15" name="TextBox 14"/>
          <p:cNvSpPr txBox="1"/>
          <p:nvPr/>
        </p:nvSpPr>
        <p:spPr>
          <a:xfrm>
            <a:off x="4643438" y="4573984"/>
            <a:ext cx="18453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Single File,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Segmented 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Access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SFSA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643438" y="2287968"/>
            <a:ext cx="1928826" cy="214314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ctangle 32"/>
          <p:cNvSpPr/>
          <p:nvPr/>
        </p:nvSpPr>
        <p:spPr>
          <a:xfrm>
            <a:off x="285720" y="1357298"/>
            <a:ext cx="3786214" cy="235745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285720" y="1384180"/>
            <a:ext cx="3786214" cy="611678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ctr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Mesma situação da classe MFWA, porém em escala de segmentos, não de arquivos.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28662" y="4714884"/>
            <a:ext cx="3295672" cy="107157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14348" y="4786322"/>
            <a:ext cx="3786214" cy="611678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ctr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Flash, aplicação da Astrofísica.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02510" y="345024"/>
            <a:ext cx="641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Testes</a:t>
            </a:r>
            <a:endParaRPr lang="pt-BR" sz="120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28596" y="428604"/>
            <a:ext cx="7467600" cy="611678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 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classes 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inspiradas em (Kotz </a:t>
            </a:r>
            <a:r>
              <a:rPr kumimoji="0" lang="pt-BR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et al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.):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7158" y="285728"/>
            <a:ext cx="3929090" cy="335758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428604"/>
            <a:ext cx="3571900" cy="28575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Dependendo das opções de projeto, o sistema terá comportamento diferente para padrões de acesso diferentes.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29190" y="1500174"/>
            <a:ext cx="3929090" cy="371477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929190" y="1571612"/>
            <a:ext cx="3786214" cy="285752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Para obter um bom desempenho, a</a:t>
            </a:r>
            <a:r>
              <a:rPr kumimoji="0" lang="pt-B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forma com que as aplicações fazem I/O deve combinar com as otimizações oferecidas pelo sistema de arquivos.</a:t>
            </a: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Picture 6" descr="produto_22562_01_00071_deta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4" y="3750471"/>
            <a:ext cx="4143372" cy="31075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97939" y="345024"/>
            <a:ext cx="960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Introdução</a:t>
            </a:r>
            <a:endParaRPr lang="pt-BR" sz="1200" dirty="0"/>
          </a:p>
        </p:txBody>
      </p:sp>
      <p:sp>
        <p:nvSpPr>
          <p:cNvPr id="13" name="TextBox 5"/>
          <p:cNvSpPr txBox="1"/>
          <p:nvPr/>
        </p:nvSpPr>
        <p:spPr>
          <a:xfrm>
            <a:off x="8215338" y="-24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CFD98B9-88D9-4149-8A7F-DF5E264DB005}" type="slidenum">
              <a:rPr lang="pt-BR" smtClean="0"/>
              <a:pPr/>
              <a:t>7</a:t>
            </a:fld>
            <a:r>
              <a:rPr lang="pt-BR" dirty="0" smtClean="0"/>
              <a:t> de 96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stu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64365" cy="6858000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0" y="0"/>
            <a:ext cx="9358346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ctangle 4"/>
          <p:cNvSpPr/>
          <p:nvPr/>
        </p:nvSpPr>
        <p:spPr>
          <a:xfrm>
            <a:off x="642910" y="1285860"/>
            <a:ext cx="8072494" cy="364333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428604"/>
            <a:ext cx="8286808" cy="4214842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Portanto, estudar o desempenho de sistemas de arquivos sob cargas de trabalho observadas na prática é importante, pois provê ferramentas para:</a:t>
            </a:r>
          </a:p>
          <a:p>
            <a:pPr>
              <a:buNone/>
            </a:pPr>
            <a:endParaRPr lang="pt-BR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97939" y="345024"/>
            <a:ext cx="960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Introdução</a:t>
            </a:r>
            <a:endParaRPr lang="pt-BR" sz="1200" dirty="0"/>
          </a:p>
        </p:txBody>
      </p:sp>
      <p:sp>
        <p:nvSpPr>
          <p:cNvPr id="8" name="TextBox 5"/>
          <p:cNvSpPr txBox="1"/>
          <p:nvPr/>
        </p:nvSpPr>
        <p:spPr>
          <a:xfrm>
            <a:off x="8215338" y="-24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3B3B712-CA14-411E-A4CE-34AF78332D97}" type="slidenum">
              <a:rPr lang="pt-BR" smtClean="0"/>
              <a:pPr/>
              <a:t>8</a:t>
            </a:fld>
            <a:r>
              <a:rPr lang="pt-BR" dirty="0" smtClean="0"/>
              <a:t> de 96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ogMaest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57818" cy="736469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00628" y="4214818"/>
            <a:ext cx="3929090" cy="235745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5572132" y="571480"/>
            <a:ext cx="3286148" cy="307183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214942" y="714356"/>
            <a:ext cx="3571900" cy="2857520"/>
          </a:xfrm>
        </p:spPr>
        <p:txBody>
          <a:bodyPr>
            <a:noAutofit/>
          </a:bodyPr>
          <a:lstStyle/>
          <a:p>
            <a:pPr marL="514350" indent="-514350" algn="ctr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   Que a aplicação    escolha um   sistema “compatível”, ou que se adapte ao já escolhido.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97939" y="-24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2103455-4DCA-4AC9-AF9B-857BF15C8DD9}" type="slidenum">
              <a:rPr lang="pt-BR" smtClean="0"/>
              <a:pPr/>
              <a:t>9</a:t>
            </a:fld>
            <a:r>
              <a:rPr lang="pt-BR" dirty="0" smtClean="0"/>
              <a:t> de 96</a:t>
            </a:r>
            <a:endParaRPr lang="pt-BR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000628" y="4286256"/>
            <a:ext cx="3786214" cy="285752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algn="ctr"/>
            <a:r>
              <a:rPr lang="pt-BR" sz="2800" dirty="0" smtClean="0">
                <a:latin typeface="Arial" pitchFamily="34" charset="0"/>
                <a:cs typeface="Arial" pitchFamily="34" charset="0"/>
              </a:rPr>
              <a:t>Que os projetistas de SADs guiem o seu trabalho para favorecer aplicações alvo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97939" y="345024"/>
            <a:ext cx="960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Introdução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1952</TotalTime>
  <Words>2642</Words>
  <Application>Microsoft Office PowerPoint</Application>
  <PresentationFormat>Apresentação na tela (4:3)</PresentationFormat>
  <Paragraphs>472</Paragraphs>
  <Slides>66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66</vt:i4>
      </vt:variant>
    </vt:vector>
  </HeadingPairs>
  <TitlesOfParts>
    <vt:vector size="67" baseType="lpstr">
      <vt:lpstr>Oriel</vt:lpstr>
      <vt:lpstr>Evaluating the  Performance of  Lustre File System</vt:lpstr>
      <vt:lpstr>Roteiro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Roteiro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Roteiro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Roteiro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Roteiro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Evaluating the  Performance of  Lustre File System</vt:lpstr>
      <vt:lpstr>Slide 64</vt:lpstr>
      <vt:lpstr>Slide 65</vt:lpstr>
      <vt:lpstr>Slide 66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Estratégias para a avaliação do sistema de arquivos lustre</dc:title>
  <dc:creator>Francieli</dc:creator>
  <cp:lastModifiedBy>Laércio Lima Pilla</cp:lastModifiedBy>
  <cp:revision>340</cp:revision>
  <dcterms:created xsi:type="dcterms:W3CDTF">2009-06-15T23:28:19Z</dcterms:created>
  <dcterms:modified xsi:type="dcterms:W3CDTF">2009-08-21T02:05:54Z</dcterms:modified>
</cp:coreProperties>
</file>